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74" r:id="rId2"/>
    <p:sldId id="302" r:id="rId3"/>
    <p:sldId id="295" r:id="rId4"/>
    <p:sldId id="304" r:id="rId5"/>
    <p:sldId id="305" r:id="rId6"/>
    <p:sldId id="296" r:id="rId7"/>
    <p:sldId id="298" r:id="rId8"/>
    <p:sldId id="299" r:id="rId9"/>
    <p:sldId id="300" r:id="rId10"/>
    <p:sldId id="284" r:id="rId11"/>
    <p:sldId id="285" r:id="rId12"/>
    <p:sldId id="286" r:id="rId13"/>
    <p:sldId id="301" r:id="rId14"/>
    <p:sldId id="281" r:id="rId15"/>
    <p:sldId id="303" r:id="rId1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FF00"/>
    <a:srgbClr val="FF7E79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84"/>
    <p:restoredTop sz="85440"/>
  </p:normalViewPr>
  <p:slideViewPr>
    <p:cSldViewPr snapToGrid="0">
      <p:cViewPr varScale="1">
        <p:scale>
          <a:sx n="105" d="100"/>
          <a:sy n="105" d="100"/>
        </p:scale>
        <p:origin x="3352" y="2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19964-AA6C-A84C-BFB6-CBBC49D256D8}" type="datetimeFigureOut">
              <a:t>2023/10/10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707D0-9C4B-1C44-A699-5AA22243FB77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3855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KR" smtClean="0"/>
              <a:t>2</a:t>
            </a:fld>
            <a:endParaRPr kumimoji="1" lang="en-KR" altLang="en-US"/>
          </a:p>
        </p:txBody>
      </p:sp>
    </p:spTree>
    <p:extLst>
      <p:ext uri="{BB962C8B-B14F-4D97-AF65-F5344CB8AC3E}">
        <p14:creationId xmlns:p14="http://schemas.microsoft.com/office/powerpoint/2010/main" val="2200502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파이차트로</a:t>
            </a:r>
            <a:r>
              <a:rPr kumimoji="1" lang="ko-KR" altLang="en-US"/>
              <a:t> </a:t>
            </a:r>
            <a:r>
              <a:rPr kumimoji="1" lang="en-US" altLang="ko-KR"/>
              <a:t>top 10 </a:t>
            </a:r>
            <a:r>
              <a:rPr kumimoji="1" lang="ko-KR" altLang="en-US"/>
              <a:t>카테고리에 대해 알 수 있는 정보 추가 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968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trike="sngStrike"/>
              <a:t>두</a:t>
            </a:r>
            <a:r>
              <a:rPr kumimoji="1" lang="ko-KR" altLang="en-US" strike="sngStrike"/>
              <a:t> </a:t>
            </a:r>
            <a:r>
              <a:rPr kumimoji="1" lang="ko-Kore-KR" altLang="en-US" strike="sngStrike"/>
              <a:t>페이지로</a:t>
            </a:r>
            <a:r>
              <a:rPr kumimoji="1" lang="ko-KR" altLang="en-US" strike="sngStrike"/>
              <a:t> 나눠서 </a:t>
            </a:r>
            <a:r>
              <a:rPr kumimoji="1" lang="en-US" altLang="ko-KR" strike="sngStrike"/>
              <a:t>[91</a:t>
            </a:r>
            <a:r>
              <a:rPr kumimoji="1" lang="ko-KR" altLang="en-US" strike="sngStrike"/>
              <a:t>페이지</a:t>
            </a:r>
            <a:r>
              <a:rPr kumimoji="1" lang="en-US" altLang="ko-KR" strike="sngStrike"/>
              <a:t>,</a:t>
            </a:r>
            <a:r>
              <a:rPr kumimoji="1" lang="ko-KR" altLang="en-US" strike="sngStrike"/>
              <a:t> 다양한 형태</a:t>
            </a:r>
            <a:r>
              <a:rPr kumimoji="1" lang="en-US" altLang="ko-KR" strike="sngStrike"/>
              <a:t>]</a:t>
            </a:r>
            <a:endParaRPr kumimoji="1" lang="ko-Kore-KR" altLang="en-US" strike="sngStrike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12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320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8957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strike="sngStrike" dirty="0"/>
              <a:t>2</a:t>
            </a:r>
            <a:r>
              <a:rPr kumimoji="1" lang="ko-KR" altLang="en-US" strike="sngStrike" dirty="0"/>
              <a:t>번 밑에 화살표 추가 </a:t>
            </a:r>
            <a:endParaRPr kumimoji="1" lang="ko-Kore-KR" altLang="en-US" strike="sngStrike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272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strike="sngStrike"/>
              <a:t>검색</a:t>
            </a:r>
            <a:r>
              <a:rPr kumimoji="1" lang="ko-KR" altLang="en-US" strike="sngStrike"/>
              <a:t> 화면 서브 타이틀</a:t>
            </a:r>
            <a:endParaRPr kumimoji="1" lang="ko-Kore-KR" altLang="en-US" strike="sngStrike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804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US" altLang="ko-Kore-KR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028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823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고객센터에게 </a:t>
            </a:r>
            <a:r>
              <a:rPr lang="ko-KR" altLang="en-US" dirty="0" err="1"/>
              <a:t>제공함으로서</a:t>
            </a:r>
            <a:r>
              <a:rPr lang="ko-KR" altLang="en-US" dirty="0"/>
              <a:t> 매뉴얼에 들어가는 내용을 가능한 텍스트로 변환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707D0-9C4B-1C44-A699-5AA22243FB77}" type="slidenum">
              <a:rPr lang="en-KR" smtClean="0"/>
              <a:t>14</a:t>
            </a:fld>
            <a:endParaRPr kumimoji="1" lang="en-KR" altLang="en-US"/>
          </a:p>
        </p:txBody>
      </p:sp>
    </p:spTree>
    <p:extLst>
      <p:ext uri="{BB962C8B-B14F-4D97-AF65-F5344CB8AC3E}">
        <p14:creationId xmlns:p14="http://schemas.microsoft.com/office/powerpoint/2010/main" val="3140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B1D56-FA21-047E-8AC8-4FDB80E1D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79E294-DD16-40D4-505A-C7F08C732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6DD6F0-39BB-B9CE-32E6-CE0D67E4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B9AB-C5C5-303C-8A12-454461C21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B9002-34A4-F811-7C3A-7806B44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066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EB19E-4188-6A07-4EC5-F18E7DDE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B39A24-0EAC-88A9-2C32-3AEDD4BB1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532A1-5725-10DB-0259-DA8E77F5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A49569-66AE-AD09-D4DA-D39385E2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63266-C026-B1CF-6C83-0D556AACE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320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EC9F77-7C88-08A7-7B6E-A9B4B1DA0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04082-84C1-9B9B-D3B7-292D18663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6DF07-E2DF-F17F-722C-AE538BE4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4AA71-1DDD-384B-58B9-ED55FB2B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849649-2F16-0970-09FC-871712DB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912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DF33B-B7D0-DF92-E9DA-52A9447D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FB943-D867-9E6B-F70E-71CAD4CA5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A8DB3-DD5E-C10D-4400-AD3F2C61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0B55C7-F065-C136-C77D-817A57D4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1CF18-29EF-91E4-AADA-AABEE3E2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977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80A49-ECC3-EFEA-2AED-5218CB21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2D6C94-E7BC-44B5-95B9-5A8A97699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E1B51F-FDEA-E08F-5DFF-A97A85BB0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1963E-B3DA-538B-6B0F-7CED17BC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42F131-61B6-C68F-D3C8-B03CC827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908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C99CE-A69C-70FF-ED7B-055EA9CD6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B5B79-52F6-6A93-8AB1-FA625C38D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6BE0B-2929-896F-2FB7-0E25F51DF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B7058A-9677-1C6E-B713-2093D7BB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69E47D-9E83-C94D-7414-C784F462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578A46-88D5-5BF6-7226-F132859B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482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611B8D-C83F-530D-10EB-429681AE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DBA0A-3C6C-87B8-C2BC-2B5FFC92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642AF4-63E2-69EE-1BB5-A1EBB1C3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D8398-B790-79E3-0ED2-669367D5FB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18A8F2-811D-4848-7775-907DF7ADE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C0CF384-3378-4954-1700-998E9D99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BBEA55-3DF4-3C2F-EC96-6FB8FE24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F520CF-7048-C6DE-29D3-D8C4699B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069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08C01-F9F9-820D-1910-E9C6D1BD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80D0B5-DE4B-C3BB-E647-44E052ACC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7127B3-520F-180B-062D-9748ACB7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483F3-0DFF-6CCA-0AAB-526F30E7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283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BB2F3F-FDC3-7EE0-61C8-8BA51F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9830-ECF2-41E6-630D-E8C2AF85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95FD48-CE29-1B9A-2A13-325CF5BD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68514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2A218-AE4A-8AC0-102A-56A2B55B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121274-4600-4367-459F-11C09F187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90BE1-44A2-BED5-EFA0-B34A6540D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EEC1D-FCC1-53F3-E02C-403705FCE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038829-FAE0-F390-DAF8-F529D21AF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09682D-9F75-F2AC-4C45-7EBA498E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8498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4F282-FE5A-BCEA-215D-6E6FDB79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143FA2-41F7-BCFC-C650-954720F8D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6F522-37FF-18AE-A5C7-CEE2E33EB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E28488-839A-B0B7-2FE4-FE6FC553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2FCB21-6F83-7C26-E109-647659D1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044BE7-D13C-8033-A01C-0CC0B8A26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625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5DE449-74B3-3E92-60BA-0150F510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F3561-C7BD-F8EB-1C70-F7B9E48AB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99A82-7BE4-79CD-AB7A-F930EFDDF1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E38F-6D21-4C44-84AF-531E063D15BB}" type="datetimeFigureOut">
              <a:t>2023/10/10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E14433-86DE-BDAC-B59B-08C91939BE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EAC9E-9F8C-2714-5E4D-1A02A01F8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C7AA4-2406-9F4B-A3D7-A964993EC5C5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982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2033521"/>
            <a:ext cx="10930759" cy="2790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4800" b="1">
                <a:latin typeface="+mn-ea"/>
              </a:rPr>
              <a:t>PDF</a:t>
            </a:r>
            <a:r>
              <a:rPr kumimoji="1" lang="ko-KR" altLang="en-US" sz="4800" b="1">
                <a:latin typeface="+mn-ea"/>
              </a:rPr>
              <a:t> 검색 서비스</a:t>
            </a:r>
            <a:endParaRPr kumimoji="1" lang="en-US" altLang="ko-KR" sz="4800" b="1">
              <a:latin typeface="+mn-ea"/>
            </a:endParaRPr>
          </a:p>
          <a:p>
            <a:pPr algn="ctr">
              <a:lnSpc>
                <a:spcPct val="150000"/>
              </a:lnSpc>
            </a:pPr>
            <a:endParaRPr kumimoji="1" lang="en-US" altLang="ko-KR" sz="4800" b="1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>
                <a:latin typeface="+mn-ea"/>
              </a:rPr>
              <a:t>데이터개발</a:t>
            </a:r>
            <a:endParaRPr kumimoji="1"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207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자료 형태에 따른 검색 결과 비교 </a:t>
            </a:r>
            <a:r>
              <a:rPr kumimoji="1" lang="en-US" altLang="ko-KR" sz="2000">
                <a:latin typeface="+mn-ea"/>
              </a:rPr>
              <a:t>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AFB325-C3F5-87A6-7270-9004360B03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" r="37674" b="43725"/>
          <a:stretch/>
        </p:blipFill>
        <p:spPr>
          <a:xfrm>
            <a:off x="99574" y="2299267"/>
            <a:ext cx="5778732" cy="392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83254-986C-2AB4-BE44-35FDFF208558}"/>
              </a:ext>
            </a:extLst>
          </p:cNvPr>
          <p:cNvSpPr txBox="1"/>
          <p:nvPr/>
        </p:nvSpPr>
        <p:spPr>
          <a:xfrm>
            <a:off x="7389626" y="1872864"/>
            <a:ext cx="3510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텍스트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EC57C-CC3E-5A21-CCD8-B36F22CAB0EC}"/>
              </a:ext>
            </a:extLst>
          </p:cNvPr>
          <p:cNvSpPr txBox="1"/>
          <p:nvPr/>
        </p:nvSpPr>
        <p:spPr>
          <a:xfrm>
            <a:off x="1346793" y="1872864"/>
            <a:ext cx="3284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이미지 자료</a:t>
            </a:r>
            <a:endParaRPr kumimoji="1" lang="ko-Kore-KR" altLang="en-US" sz="15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24C42CD-ED9C-5814-30FB-09B313989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" t="1238" r="34739" b="41179"/>
          <a:stretch/>
        </p:blipFill>
        <p:spPr>
          <a:xfrm>
            <a:off x="6197787" y="2299267"/>
            <a:ext cx="5894639" cy="3922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2E5F046-550B-7B1F-9478-2FDF2C4AE64A}"/>
              </a:ext>
            </a:extLst>
          </p:cNvPr>
          <p:cNvSpPr/>
          <p:nvPr/>
        </p:nvSpPr>
        <p:spPr>
          <a:xfrm>
            <a:off x="5717511" y="4080270"/>
            <a:ext cx="648000" cy="360000"/>
          </a:xfrm>
          <a:prstGeom prst="rightArrow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651A3-4DD3-9319-5DC0-E5B4E060F0D8}"/>
              </a:ext>
            </a:extLst>
          </p:cNvPr>
          <p:cNvSpPr txBox="1"/>
          <p:nvPr/>
        </p:nvSpPr>
        <p:spPr>
          <a:xfrm>
            <a:off x="5698152" y="4349889"/>
            <a:ext cx="686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 b="1">
                <a:latin typeface="+mn-ea"/>
              </a:rPr>
              <a:t>텍스트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1F7D59-4AF9-F438-6466-16C74BCDBF71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760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자료 형태에 따른 검색 결과 비교 </a:t>
            </a:r>
            <a:r>
              <a:rPr kumimoji="1" lang="en-US" altLang="ko-KR" sz="2000">
                <a:latin typeface="+mn-ea"/>
              </a:rPr>
              <a:t>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583254-986C-2AB4-BE44-35FDFF208558}"/>
              </a:ext>
            </a:extLst>
          </p:cNvPr>
          <p:cNvSpPr txBox="1"/>
          <p:nvPr/>
        </p:nvSpPr>
        <p:spPr>
          <a:xfrm>
            <a:off x="7352742" y="1872864"/>
            <a:ext cx="3510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텍스트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EC57C-CC3E-5A21-CCD8-B36F22CAB0EC}"/>
              </a:ext>
            </a:extLst>
          </p:cNvPr>
          <p:cNvSpPr txBox="1"/>
          <p:nvPr/>
        </p:nvSpPr>
        <p:spPr>
          <a:xfrm>
            <a:off x="1441630" y="1872864"/>
            <a:ext cx="3284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이미지 자료</a:t>
            </a:r>
            <a:endParaRPr kumimoji="1" lang="ko-Kore-KR" altLang="en-US" sz="150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874373-35B9-1F03-CE1E-9DA8140F9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77" r="49979" b="46275"/>
          <a:stretch/>
        </p:blipFill>
        <p:spPr>
          <a:xfrm>
            <a:off x="115800" y="2277672"/>
            <a:ext cx="5935955" cy="270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F68B491-6FC2-6734-8B28-4F4F4F9FE42A}"/>
              </a:ext>
            </a:extLst>
          </p:cNvPr>
          <p:cNvGrpSpPr/>
          <p:nvPr/>
        </p:nvGrpSpPr>
        <p:grpSpPr>
          <a:xfrm>
            <a:off x="6577070" y="2736437"/>
            <a:ext cx="4219460" cy="1634440"/>
            <a:chOff x="6577070" y="2736437"/>
            <a:chExt cx="4219460" cy="163444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617B6-82C6-16B0-BB52-3FCF96ED5EDB}"/>
                </a:ext>
              </a:extLst>
            </p:cNvPr>
            <p:cNvSpPr/>
            <p:nvPr/>
          </p:nvSpPr>
          <p:spPr>
            <a:xfrm>
              <a:off x="6577070" y="3610713"/>
              <a:ext cx="4219460" cy="760164"/>
            </a:xfrm>
            <a:prstGeom prst="rect">
              <a:avLst/>
            </a:prstGeom>
            <a:noFill/>
            <a:ln w="28575">
              <a:solidFill>
                <a:srgbClr val="FF7E7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7BDC37F-249C-B68C-4A2D-C4D938E4BCB7}"/>
                </a:ext>
              </a:extLst>
            </p:cNvPr>
            <p:cNvCxnSpPr>
              <a:cxnSpLocks/>
            </p:cNvCxnSpPr>
            <p:nvPr/>
          </p:nvCxnSpPr>
          <p:spPr>
            <a:xfrm>
              <a:off x="8306718" y="3203089"/>
              <a:ext cx="115677" cy="331573"/>
            </a:xfrm>
            <a:prstGeom prst="straightConnector1">
              <a:avLst/>
            </a:prstGeom>
            <a:ln w="19050">
              <a:solidFill>
                <a:srgbClr val="FF7E7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CA96B4-2157-0857-BE20-AE07404084C1}"/>
                </a:ext>
              </a:extLst>
            </p:cNvPr>
            <p:cNvSpPr txBox="1"/>
            <p:nvPr/>
          </p:nvSpPr>
          <p:spPr>
            <a:xfrm>
              <a:off x="7567416" y="2736437"/>
              <a:ext cx="14786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>
                  <a:latin typeface="+mn-ea"/>
                </a:rPr>
                <a:t>매뉴얼의 텍스트로 입력한 내용</a:t>
              </a:r>
              <a:r>
                <a:rPr kumimoji="1" lang="en-US" altLang="ko-KR" sz="1200" b="1">
                  <a:latin typeface="+mn-ea"/>
                </a:rPr>
                <a:t> </a:t>
              </a:r>
              <a:r>
                <a:rPr kumimoji="1" lang="ko-KR" altLang="en-US" sz="1200" b="1">
                  <a:latin typeface="+mn-ea"/>
                </a:rPr>
                <a:t>참조</a:t>
              </a:r>
              <a:endParaRPr kumimoji="1" lang="ko-Kore-KR" altLang="en-US" sz="1200" b="1">
                <a:latin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5BAE74-4071-B9B7-C97A-0E3851AB9EE3}"/>
              </a:ext>
            </a:extLst>
          </p:cNvPr>
          <p:cNvSpPr txBox="1"/>
          <p:nvPr/>
        </p:nvSpPr>
        <p:spPr>
          <a:xfrm>
            <a:off x="3162085" y="5511532"/>
            <a:ext cx="5862777" cy="7416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500" b="1">
                <a:latin typeface="+mn-ea"/>
              </a:rPr>
              <a:t>•</a:t>
            </a:r>
            <a:r>
              <a:rPr kumimoji="1" lang="ko-KR" altLang="en-US" sz="1500" b="1">
                <a:latin typeface="+mn-ea"/>
              </a:rPr>
              <a:t> 이미지 자료는 다른 페이지 참조하여 답변</a:t>
            </a:r>
            <a:endParaRPr kumimoji="1" lang="en-US" altLang="ko-KR" sz="15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500" b="1">
                <a:latin typeface="+mn-ea"/>
              </a:rPr>
              <a:t>•</a:t>
            </a:r>
            <a:r>
              <a:rPr kumimoji="1" lang="ko-KR" altLang="en-US" sz="1500" b="1">
                <a:latin typeface="+mn-ea"/>
              </a:rPr>
              <a:t> 텍스트 자료는 기대했던 </a:t>
            </a:r>
            <a:r>
              <a:rPr kumimoji="1" lang="en-US" altLang="ko-KR" sz="1500" b="1">
                <a:latin typeface="+mn-ea"/>
              </a:rPr>
              <a:t>‘</a:t>
            </a:r>
            <a:r>
              <a:rPr kumimoji="1" lang="ko-KR" altLang="en-US" sz="1500" b="1">
                <a:latin typeface="+mn-ea"/>
              </a:rPr>
              <a:t>기본 스크립트</a:t>
            </a:r>
            <a:r>
              <a:rPr kumimoji="1" lang="en-US" altLang="ko-KR" sz="1500" b="1">
                <a:latin typeface="+mn-ea"/>
              </a:rPr>
              <a:t>’</a:t>
            </a:r>
            <a:r>
              <a:rPr kumimoji="1" lang="ko-KR" altLang="en-US" sz="1500" b="1">
                <a:latin typeface="+mn-ea"/>
              </a:rPr>
              <a:t> 페이지 참조하여 답변</a:t>
            </a:r>
            <a:endParaRPr kumimoji="1" lang="en-US" altLang="ko-KR" sz="1500" b="1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44FC494-64B6-9A89-FFA9-D6DDB04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9" t="13277" b="46275"/>
          <a:stretch/>
        </p:blipFill>
        <p:spPr>
          <a:xfrm>
            <a:off x="6140244" y="2279155"/>
            <a:ext cx="5935956" cy="2700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73BA45-F1B5-807E-EEEF-5713DF41FBC9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52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3FC42D-10F7-D001-FEB2-05045143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23" y="2267749"/>
            <a:ext cx="5768236" cy="43248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0FDEF3-CB25-DDAA-C307-7DA7AC27A94D}"/>
              </a:ext>
            </a:extLst>
          </p:cNvPr>
          <p:cNvSpPr/>
          <p:nvPr/>
        </p:nvSpPr>
        <p:spPr>
          <a:xfrm>
            <a:off x="6534625" y="4624170"/>
            <a:ext cx="5275457" cy="1882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53678E-1651-97BD-3BD5-13191DEE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6" y="2267750"/>
            <a:ext cx="5766412" cy="432480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D7DCDF8-5833-A436-F0D8-95E43D389D49}"/>
              </a:ext>
            </a:extLst>
          </p:cNvPr>
          <p:cNvSpPr/>
          <p:nvPr/>
        </p:nvSpPr>
        <p:spPr>
          <a:xfrm>
            <a:off x="495758" y="4611742"/>
            <a:ext cx="4413600" cy="1961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B762F6FB-8B78-769F-8077-AB7049B44DE7}"/>
              </a:ext>
            </a:extLst>
          </p:cNvPr>
          <p:cNvSpPr/>
          <p:nvPr/>
        </p:nvSpPr>
        <p:spPr>
          <a:xfrm>
            <a:off x="5200160" y="5393938"/>
            <a:ext cx="1131799" cy="342067"/>
          </a:xfrm>
          <a:prstGeom prst="rightArrow">
            <a:avLst>
              <a:gd name="adj1" fmla="val 50000"/>
              <a:gd name="adj2" fmla="val 59662"/>
            </a:avLst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57F2C6-E841-4ADB-EAA6-198C9CD5E959}"/>
              </a:ext>
            </a:extLst>
          </p:cNvPr>
          <p:cNvSpPr txBox="1"/>
          <p:nvPr/>
        </p:nvSpPr>
        <p:spPr>
          <a:xfrm>
            <a:off x="5419388" y="5702954"/>
            <a:ext cx="686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00" b="1">
                <a:latin typeface="+mn-ea"/>
              </a:rPr>
              <a:t>텍스트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B4684-5FF2-2996-4FE8-AF1387BFCFFC}"/>
              </a:ext>
            </a:extLst>
          </p:cNvPr>
          <p:cNvSpPr txBox="1"/>
          <p:nvPr/>
        </p:nvSpPr>
        <p:spPr>
          <a:xfrm>
            <a:off x="7448618" y="1872864"/>
            <a:ext cx="3510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텍스트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35991-5C04-8660-1820-FC0225DD02D0}"/>
              </a:ext>
            </a:extLst>
          </p:cNvPr>
          <p:cNvSpPr txBox="1"/>
          <p:nvPr/>
        </p:nvSpPr>
        <p:spPr>
          <a:xfrm>
            <a:off x="1287801" y="1872864"/>
            <a:ext cx="3284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이미지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151F5-AD13-121A-59B3-0FC7FA1F9D17}"/>
              </a:ext>
            </a:extLst>
          </p:cNvPr>
          <p:cNvSpPr txBox="1"/>
          <p:nvPr/>
        </p:nvSpPr>
        <p:spPr>
          <a:xfrm>
            <a:off x="704193" y="1171168"/>
            <a:ext cx="10930759" cy="496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자료 형태에 따른 검색 결과 비교 </a:t>
            </a:r>
            <a:r>
              <a:rPr kumimoji="1" lang="en-US" altLang="ko-KR" sz="2000">
                <a:latin typeface="+mn-ea"/>
              </a:rPr>
              <a:t>②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en-US" altLang="ko-KR" sz="2000">
                <a:latin typeface="+mn-ea"/>
              </a:rPr>
              <a:t>-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en-US" altLang="ko-KR" sz="2000">
                <a:latin typeface="+mn-ea"/>
              </a:rPr>
              <a:t>Wavve </a:t>
            </a:r>
            <a:r>
              <a:rPr kumimoji="1" lang="ko-KR" altLang="en-US" sz="2000">
                <a:latin typeface="+mn-ea"/>
              </a:rPr>
              <a:t>이용권</a:t>
            </a:r>
            <a:endParaRPr kumimoji="1" lang="en-US" altLang="ko-KR" sz="20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DB1D9-DF97-6444-3EAE-2727AF5B8DD2}"/>
              </a:ext>
            </a:extLst>
          </p:cNvPr>
          <p:cNvSpPr/>
          <p:nvPr/>
        </p:nvSpPr>
        <p:spPr>
          <a:xfrm>
            <a:off x="6243822" y="2267748"/>
            <a:ext cx="5766411" cy="23439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20A37F-F5A0-FA8B-C911-3152306BDFF8}"/>
              </a:ext>
            </a:extLst>
          </p:cNvPr>
          <p:cNvSpPr/>
          <p:nvPr/>
        </p:nvSpPr>
        <p:spPr>
          <a:xfrm>
            <a:off x="179941" y="2267748"/>
            <a:ext cx="5766411" cy="234399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8057E-BC32-214F-0146-EA8FCC4D2F76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35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2DE1FE9-9EC0-AEB5-4846-AAA9EE568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70" r="50090" b="33645"/>
          <a:stretch/>
        </p:blipFill>
        <p:spPr>
          <a:xfrm>
            <a:off x="206561" y="2234344"/>
            <a:ext cx="5825602" cy="349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31E1E7-1D5C-4CB8-2498-09A6D6CBD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3170" b="33645"/>
          <a:stretch/>
        </p:blipFill>
        <p:spPr>
          <a:xfrm>
            <a:off x="6154992" y="2234344"/>
            <a:ext cx="5836108" cy="3492000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583254-986C-2AB4-BE44-35FDFF208558}"/>
              </a:ext>
            </a:extLst>
          </p:cNvPr>
          <p:cNvSpPr txBox="1"/>
          <p:nvPr/>
        </p:nvSpPr>
        <p:spPr>
          <a:xfrm>
            <a:off x="7336390" y="1872864"/>
            <a:ext cx="35109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텍스트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EC57C-CC3E-5A21-CCD8-B36F22CAB0EC}"/>
              </a:ext>
            </a:extLst>
          </p:cNvPr>
          <p:cNvSpPr txBox="1"/>
          <p:nvPr/>
        </p:nvSpPr>
        <p:spPr>
          <a:xfrm>
            <a:off x="1458061" y="1872864"/>
            <a:ext cx="32842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500">
                <a:latin typeface="+mn-ea"/>
              </a:rPr>
              <a:t>이미지 자료</a:t>
            </a:r>
            <a:endParaRPr kumimoji="1" lang="ko-Kore-KR" altLang="en-US" sz="15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0CCCEE-A904-5C43-24B9-2588D802254B}"/>
              </a:ext>
            </a:extLst>
          </p:cNvPr>
          <p:cNvSpPr txBox="1"/>
          <p:nvPr/>
        </p:nvSpPr>
        <p:spPr>
          <a:xfrm>
            <a:off x="704193" y="1171168"/>
            <a:ext cx="10930759" cy="496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자료 형태에 따른 검색 결과 비교 </a:t>
            </a:r>
            <a:r>
              <a:rPr kumimoji="1" lang="en-US" altLang="ko-KR" sz="2000">
                <a:latin typeface="+mn-ea"/>
              </a:rPr>
              <a:t>②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en-US" altLang="ko-KR" sz="2000">
                <a:latin typeface="+mn-ea"/>
              </a:rPr>
              <a:t>-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en-US" altLang="ko-KR" sz="2000">
                <a:latin typeface="+mn-ea"/>
              </a:rPr>
              <a:t>Wavve </a:t>
            </a:r>
            <a:r>
              <a:rPr kumimoji="1" lang="ko-KR" altLang="en-US" sz="2000">
                <a:latin typeface="+mn-ea"/>
              </a:rPr>
              <a:t>이용권</a:t>
            </a:r>
            <a:endParaRPr kumimoji="1" lang="en-US" altLang="ko-KR" sz="20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1656E2-D21B-52F3-6D84-678DC39FA46B}"/>
              </a:ext>
            </a:extLst>
          </p:cNvPr>
          <p:cNvSpPr txBox="1"/>
          <p:nvPr/>
        </p:nvSpPr>
        <p:spPr>
          <a:xfrm>
            <a:off x="2790497" y="5936134"/>
            <a:ext cx="6611006" cy="7417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500" b="1">
                <a:latin typeface="+mn-ea"/>
              </a:rPr>
              <a:t>•</a:t>
            </a:r>
            <a:r>
              <a:rPr kumimoji="1" lang="ko-KR" altLang="en-US" sz="1500" b="1">
                <a:latin typeface="+mn-ea"/>
              </a:rPr>
              <a:t> 이미지 자료는 여러 페이지에 산재되어 있는 이용권 정보를 나열</a:t>
            </a:r>
            <a:endParaRPr kumimoji="1" lang="en-US" altLang="ko-KR" sz="1500" b="1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500" b="1">
                <a:latin typeface="+mn-ea"/>
              </a:rPr>
              <a:t>•</a:t>
            </a:r>
            <a:r>
              <a:rPr kumimoji="1" lang="ko-KR" altLang="en-US" sz="1500" b="1">
                <a:latin typeface="+mn-ea"/>
              </a:rPr>
              <a:t> 텍스트 자료는 표의 내용을 이용권 별로 비교할 수 있도록 정리하여 답변</a:t>
            </a:r>
            <a:endParaRPr kumimoji="1" lang="en-US" altLang="ko-KR" sz="1500" b="1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B2E8B0-7FD6-C1F7-E910-BA2182038EAC}"/>
              </a:ext>
            </a:extLst>
          </p:cNvPr>
          <p:cNvSpPr/>
          <p:nvPr/>
        </p:nvSpPr>
        <p:spPr>
          <a:xfrm>
            <a:off x="7165088" y="3356852"/>
            <a:ext cx="1134000" cy="146957"/>
          </a:xfrm>
          <a:prstGeom prst="rect">
            <a:avLst/>
          </a:prstGeom>
          <a:solidFill>
            <a:srgbClr val="FF7E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6C9FBB-6DC4-33D2-C942-A82302736B4F}"/>
              </a:ext>
            </a:extLst>
          </p:cNvPr>
          <p:cNvSpPr/>
          <p:nvPr/>
        </p:nvSpPr>
        <p:spPr>
          <a:xfrm>
            <a:off x="1628154" y="3356852"/>
            <a:ext cx="612000" cy="146957"/>
          </a:xfrm>
          <a:prstGeom prst="rect">
            <a:avLst/>
          </a:prstGeom>
          <a:solidFill>
            <a:srgbClr val="FF7E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836823-59A2-06E1-A47D-48B4F700D7D6}"/>
              </a:ext>
            </a:extLst>
          </p:cNvPr>
          <p:cNvSpPr/>
          <p:nvPr/>
        </p:nvSpPr>
        <p:spPr>
          <a:xfrm>
            <a:off x="6962514" y="3578332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B4C1A4-8FDC-F935-3746-52A7EF1790F1}"/>
              </a:ext>
            </a:extLst>
          </p:cNvPr>
          <p:cNvSpPr/>
          <p:nvPr/>
        </p:nvSpPr>
        <p:spPr>
          <a:xfrm>
            <a:off x="7127841" y="3695977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5AE1C-3817-C6E2-8208-272B63506851}"/>
              </a:ext>
            </a:extLst>
          </p:cNvPr>
          <p:cNvSpPr/>
          <p:nvPr/>
        </p:nvSpPr>
        <p:spPr>
          <a:xfrm>
            <a:off x="7129771" y="3813352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5ADACF-8DD0-04EF-92D9-F1A37DA8F1DA}"/>
              </a:ext>
            </a:extLst>
          </p:cNvPr>
          <p:cNvSpPr/>
          <p:nvPr/>
        </p:nvSpPr>
        <p:spPr>
          <a:xfrm>
            <a:off x="7270596" y="3931027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92334D9-1C76-9546-35DB-554033235D9C}"/>
              </a:ext>
            </a:extLst>
          </p:cNvPr>
          <p:cNvSpPr/>
          <p:nvPr/>
        </p:nvSpPr>
        <p:spPr>
          <a:xfrm>
            <a:off x="7480869" y="4059977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C7A6C59-F9C8-58DA-D1C3-DB410F72D149}"/>
              </a:ext>
            </a:extLst>
          </p:cNvPr>
          <p:cNvSpPr/>
          <p:nvPr/>
        </p:nvSpPr>
        <p:spPr>
          <a:xfrm>
            <a:off x="7609219" y="4304976"/>
            <a:ext cx="492233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5204FF-1262-8439-77E4-A6609976643F}"/>
              </a:ext>
            </a:extLst>
          </p:cNvPr>
          <p:cNvSpPr/>
          <p:nvPr/>
        </p:nvSpPr>
        <p:spPr>
          <a:xfrm>
            <a:off x="7392707" y="3580259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F9EB8B-CD18-AEB3-18E3-3F4EAB865613}"/>
              </a:ext>
            </a:extLst>
          </p:cNvPr>
          <p:cNvSpPr/>
          <p:nvPr/>
        </p:nvSpPr>
        <p:spPr>
          <a:xfrm>
            <a:off x="7614557" y="3697634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738D41-83F7-E6D9-7429-C3EA6038A992}"/>
              </a:ext>
            </a:extLst>
          </p:cNvPr>
          <p:cNvSpPr/>
          <p:nvPr/>
        </p:nvSpPr>
        <p:spPr>
          <a:xfrm>
            <a:off x="7616485" y="3815009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61C624-4FEC-13C0-F5C6-6B32E7B1B055}"/>
              </a:ext>
            </a:extLst>
          </p:cNvPr>
          <p:cNvSpPr/>
          <p:nvPr/>
        </p:nvSpPr>
        <p:spPr>
          <a:xfrm>
            <a:off x="7722585" y="3932684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B64954-5446-D845-0EBC-859879E28B27}"/>
              </a:ext>
            </a:extLst>
          </p:cNvPr>
          <p:cNvSpPr/>
          <p:nvPr/>
        </p:nvSpPr>
        <p:spPr>
          <a:xfrm>
            <a:off x="7932858" y="4050059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0DAF40-E6D4-42FA-8417-D225249B89F3}"/>
              </a:ext>
            </a:extLst>
          </p:cNvPr>
          <p:cNvSpPr/>
          <p:nvPr/>
        </p:nvSpPr>
        <p:spPr>
          <a:xfrm>
            <a:off x="8049633" y="4306631"/>
            <a:ext cx="576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29C2AC-1649-8770-16AE-0A8A7A120ACA}"/>
              </a:ext>
            </a:extLst>
          </p:cNvPr>
          <p:cNvSpPr/>
          <p:nvPr/>
        </p:nvSpPr>
        <p:spPr>
          <a:xfrm>
            <a:off x="7906625" y="3575436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C50D58-86BD-7DFB-123A-A51AA1F32240}"/>
              </a:ext>
            </a:extLst>
          </p:cNvPr>
          <p:cNvSpPr/>
          <p:nvPr/>
        </p:nvSpPr>
        <p:spPr>
          <a:xfrm>
            <a:off x="8150658" y="3691847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2E99D1-208E-B58B-3AF3-22E87A05AB3C}"/>
              </a:ext>
            </a:extLst>
          </p:cNvPr>
          <p:cNvSpPr/>
          <p:nvPr/>
        </p:nvSpPr>
        <p:spPr>
          <a:xfrm>
            <a:off x="8158272" y="3807814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E00903-53C1-8952-F8B3-925388E82EEA}"/>
              </a:ext>
            </a:extLst>
          </p:cNvPr>
          <p:cNvSpPr/>
          <p:nvPr/>
        </p:nvSpPr>
        <p:spPr>
          <a:xfrm>
            <a:off x="8237668" y="3932684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72451B-E742-9B41-4EED-87BFF6CFBC03}"/>
              </a:ext>
            </a:extLst>
          </p:cNvPr>
          <p:cNvSpPr/>
          <p:nvPr/>
        </p:nvSpPr>
        <p:spPr>
          <a:xfrm>
            <a:off x="8451187" y="4060667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90DA77-58C4-6088-D11F-B525254EE68B}"/>
              </a:ext>
            </a:extLst>
          </p:cNvPr>
          <p:cNvSpPr/>
          <p:nvPr/>
        </p:nvSpPr>
        <p:spPr>
          <a:xfrm>
            <a:off x="8549980" y="4310633"/>
            <a:ext cx="1224000" cy="127321"/>
          </a:xfrm>
          <a:prstGeom prst="rect">
            <a:avLst/>
          </a:prstGeom>
          <a:solidFill>
            <a:srgbClr val="FFFF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9751E2-0508-DB47-5C41-058E40625BD2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2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5" grpId="0" animBg="1"/>
      <p:bldP spid="6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000" b="1">
                <a:latin typeface="+mn-ea"/>
              </a:rPr>
              <a:t>Next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65B31F-8F5E-863D-96AE-4BEB0EA75604}"/>
              </a:ext>
            </a:extLst>
          </p:cNvPr>
          <p:cNvSpPr txBox="1"/>
          <p:nvPr/>
        </p:nvSpPr>
        <p:spPr>
          <a:xfrm>
            <a:off x="152359" y="4387585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>
                <a:latin typeface="+mn-ea"/>
              </a:rPr>
              <a:t>고객센터</a:t>
            </a:r>
            <a:r>
              <a:rPr kumimoji="1" lang="ko-KR" altLang="en-US" sz="2000">
                <a:latin typeface="+mn-ea"/>
              </a:rPr>
              <a:t> 선제공</a:t>
            </a:r>
            <a:endParaRPr kumimoji="1" lang="ko-Kore-KR" altLang="en-US" sz="20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21586-4285-910B-2521-83750E52F468}"/>
              </a:ext>
            </a:extLst>
          </p:cNvPr>
          <p:cNvSpPr txBox="1"/>
          <p:nvPr/>
        </p:nvSpPr>
        <p:spPr>
          <a:xfrm>
            <a:off x="2934460" y="4387585"/>
            <a:ext cx="25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latin typeface="+mn-ea"/>
              </a:rPr>
              <a:t>매뉴얼 자료 정제</a:t>
            </a:r>
            <a:endParaRPr kumimoji="1" lang="ko-Kore-KR" altLang="en-US" sz="20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FD9562-4663-B136-89E6-95355AA9D8F0}"/>
              </a:ext>
            </a:extLst>
          </p:cNvPr>
          <p:cNvSpPr txBox="1"/>
          <p:nvPr/>
        </p:nvSpPr>
        <p:spPr>
          <a:xfrm>
            <a:off x="6118213" y="4387585"/>
            <a:ext cx="25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>
                <a:latin typeface="+mn-ea"/>
              </a:rPr>
              <a:t>B2C </a:t>
            </a:r>
            <a:r>
              <a:rPr kumimoji="1" lang="ko-KR" altLang="en-US" sz="2000">
                <a:latin typeface="+mn-ea"/>
              </a:rPr>
              <a:t>고객에게 </a:t>
            </a:r>
            <a:endParaRPr kumimoji="1" lang="en-US" altLang="ko-KR" sz="2000">
              <a:latin typeface="+mn-ea"/>
            </a:endParaRPr>
          </a:p>
          <a:p>
            <a:pPr algn="ctr"/>
            <a:r>
              <a:rPr kumimoji="1" lang="en-US" altLang="ko-KR" sz="2000">
                <a:latin typeface="+mn-ea"/>
              </a:rPr>
              <a:t>FAQ</a:t>
            </a:r>
            <a:r>
              <a:rPr kumimoji="1" lang="ko-KR" altLang="en-US" sz="2000">
                <a:latin typeface="+mn-ea"/>
              </a:rPr>
              <a:t> 제공</a:t>
            </a:r>
            <a:endParaRPr kumimoji="1" lang="ko-Kore-KR" altLang="en-US" sz="20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4C16DA-1FFC-8A5A-7CCF-8D88642C390D}"/>
              </a:ext>
            </a:extLst>
          </p:cNvPr>
          <p:cNvSpPr txBox="1"/>
          <p:nvPr/>
        </p:nvSpPr>
        <p:spPr>
          <a:xfrm>
            <a:off x="9589510" y="4381954"/>
            <a:ext cx="25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>
                <a:latin typeface="+mn-ea"/>
              </a:rPr>
              <a:t>여유 인력</a:t>
            </a:r>
            <a:endParaRPr kumimoji="1" lang="en-US" altLang="ko-KR" sz="2000">
              <a:latin typeface="+mn-ea"/>
            </a:endParaRPr>
          </a:p>
          <a:p>
            <a:pPr algn="ctr"/>
            <a:r>
              <a:rPr kumimoji="1" lang="ko-KR" altLang="en-US" sz="2000">
                <a:latin typeface="+mn-ea"/>
              </a:rPr>
              <a:t>고급 업무 수행</a:t>
            </a:r>
            <a:endParaRPr kumimoji="1" lang="ko-Kore-KR" altLang="en-US" sz="2000">
              <a:latin typeface="+mn-ea"/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C48927D7-92EC-1EDB-6BA9-24155AEAA205}"/>
              </a:ext>
            </a:extLst>
          </p:cNvPr>
          <p:cNvSpPr/>
          <p:nvPr/>
        </p:nvSpPr>
        <p:spPr>
          <a:xfrm>
            <a:off x="2446811" y="3237273"/>
            <a:ext cx="720000" cy="360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8257D0-2207-A510-5D47-671196C65F81}"/>
              </a:ext>
            </a:extLst>
          </p:cNvPr>
          <p:cNvSpPr/>
          <p:nvPr/>
        </p:nvSpPr>
        <p:spPr>
          <a:xfrm>
            <a:off x="5265121" y="3237273"/>
            <a:ext cx="720000" cy="360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2ACE8F17-CEBF-DA40-C293-55327E8E9664}"/>
              </a:ext>
            </a:extLst>
          </p:cNvPr>
          <p:cNvSpPr/>
          <p:nvPr/>
        </p:nvSpPr>
        <p:spPr>
          <a:xfrm>
            <a:off x="8754728" y="3237273"/>
            <a:ext cx="720000" cy="360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0224A2A-8D4D-E51A-9988-A52C950D1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9" y="2247273"/>
            <a:ext cx="1980000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E68FE7-5DB2-FC1C-C58B-E05ED8CD7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811" y="2247273"/>
            <a:ext cx="1980000" cy="198000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EBDE19B5-2837-4D04-C4A1-9B62B45DBAAA}"/>
              </a:ext>
            </a:extLst>
          </p:cNvPr>
          <p:cNvGrpSpPr>
            <a:grpSpLocks noChangeAspect="1"/>
          </p:cNvGrpSpPr>
          <p:nvPr/>
        </p:nvGrpSpPr>
        <p:grpSpPr>
          <a:xfrm>
            <a:off x="6388213" y="2247273"/>
            <a:ext cx="1980000" cy="1980000"/>
            <a:chOff x="6677002" y="1921748"/>
            <a:chExt cx="2295545" cy="229554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856D15C-E4D3-33F9-009F-471252BFC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7002" y="1921748"/>
              <a:ext cx="2295545" cy="229554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2BEF039-EA1D-7A7E-6D24-0F5A2EBE49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t="13768" b="21473"/>
            <a:stretch/>
          </p:blipFill>
          <p:spPr>
            <a:xfrm>
              <a:off x="7836800" y="3589317"/>
              <a:ext cx="638037" cy="413193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17F73CE-934F-6338-28B2-979D2D3FB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510" y="2247273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ore-KR" altLang="en-US" sz="3000" b="1">
                <a:latin typeface="+mn-ea"/>
              </a:rPr>
              <a:t>예상</a:t>
            </a:r>
            <a:r>
              <a:rPr kumimoji="1" lang="ko-KR" altLang="en-US" sz="3000" b="1">
                <a:latin typeface="+mn-ea"/>
              </a:rPr>
              <a:t> </a:t>
            </a:r>
            <a:r>
              <a:rPr kumimoji="1" lang="ko-Kore-KR" altLang="en-US" sz="3000" b="1">
                <a:latin typeface="+mn-ea"/>
              </a:rPr>
              <a:t>비용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FA9AE57-0EF6-D74B-CBD0-539676FCD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592755"/>
              </p:ext>
            </p:extLst>
          </p:nvPr>
        </p:nvGraphicFramePr>
        <p:xfrm>
          <a:off x="880420" y="1822924"/>
          <a:ext cx="6126349" cy="27090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16249">
                  <a:extLst>
                    <a:ext uri="{9D8B030D-6E8A-4147-A177-3AD203B41FA5}">
                      <a16:colId xmlns:a16="http://schemas.microsoft.com/office/drawing/2014/main" val="3118187050"/>
                    </a:ext>
                  </a:extLst>
                </a:gridCol>
                <a:gridCol w="2208811">
                  <a:extLst>
                    <a:ext uri="{9D8B030D-6E8A-4147-A177-3AD203B41FA5}">
                      <a16:colId xmlns:a16="http://schemas.microsoft.com/office/drawing/2014/main" val="902096304"/>
                    </a:ext>
                  </a:extLst>
                </a:gridCol>
                <a:gridCol w="1401289">
                  <a:extLst>
                    <a:ext uri="{9D8B030D-6E8A-4147-A177-3AD203B41FA5}">
                      <a16:colId xmlns:a16="http://schemas.microsoft.com/office/drawing/2014/main" val="3373126947"/>
                    </a:ext>
                  </a:extLst>
                </a:gridCol>
              </a:tblGrid>
              <a:tr h="541807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+mn-ea"/>
                          <a:ea typeface="+mn-ea"/>
                        </a:rPr>
                        <a:t>모델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>
                          <a:latin typeface="+mn-ea"/>
                          <a:ea typeface="+mn-ea"/>
                        </a:rPr>
                        <a:t>예상비용</a:t>
                      </a:r>
                      <a:r>
                        <a:rPr lang="en-US" altLang="ko-Kore-KR" sz="150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500"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500">
                          <a:latin typeface="+mn-ea"/>
                          <a:ea typeface="+mn-ea"/>
                        </a:rPr>
                        <a:t>)</a:t>
                      </a:r>
                      <a:endParaRPr lang="ko-Kore-KR" altLang="en-US" sz="15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290809"/>
                  </a:ext>
                </a:extLst>
              </a:tr>
              <a:tr h="541807">
                <a:tc>
                  <a:txBody>
                    <a:bodyPr/>
                    <a:lstStyle/>
                    <a:p>
                      <a:r>
                        <a:rPr lang="en-US" altLang="ko-Kore-KR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GPT-35-Turbo-4k</a:t>
                      </a:r>
                      <a:endParaRPr lang="ko-Kore-KR" altLang="en-US" strike="sngStrike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ore-KR" altLang="en-US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₩</a:t>
                      </a:r>
                      <a:r>
                        <a:rPr lang="ko-KR" altLang="en-US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344,626.26</a:t>
                      </a:r>
                      <a:endParaRPr lang="ko-Kore-KR" altLang="en-US" strike="sngStrike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500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ore-KR" sz="1500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1500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 strike="sngStrik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255.08)</a:t>
                      </a:r>
                      <a:endParaRPr lang="ko-Kore-KR" altLang="en-US" sz="1500" strike="sngStrike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5005284"/>
                  </a:ext>
                </a:extLst>
              </a:tr>
              <a:tr h="541807">
                <a:tc>
                  <a:txBody>
                    <a:bodyPr/>
                    <a:lstStyle/>
                    <a:p>
                      <a:r>
                        <a:rPr lang="en-US" altLang="ko-Kore-KR">
                          <a:latin typeface="+mn-ea"/>
                          <a:ea typeface="+mn-ea"/>
                        </a:rPr>
                        <a:t> GPT-35-Turbo-16k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ore-KR" altLang="en-US">
                          <a:latin typeface="+mn-ea"/>
                          <a:ea typeface="+mn-ea"/>
                        </a:rPr>
                        <a:t>₩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>
                          <a:latin typeface="+mn-ea"/>
                          <a:ea typeface="+mn-ea"/>
                        </a:rPr>
                        <a:t>6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89,252.72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50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ore-KR" sz="15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15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>
                          <a:latin typeface="+mn-ea"/>
                          <a:ea typeface="+mn-ea"/>
                        </a:rPr>
                        <a:t>510.16)</a:t>
                      </a:r>
                      <a:endParaRPr lang="ko-Kore-KR" altLang="en-US" sz="15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69663"/>
                  </a:ext>
                </a:extLst>
              </a:tr>
              <a:tr h="541807">
                <a:tc>
                  <a:txBody>
                    <a:bodyPr/>
                    <a:lstStyle/>
                    <a:p>
                      <a:r>
                        <a:rPr lang="en-US" altLang="ko-Kore-KR">
                          <a:latin typeface="+mn-ea"/>
                          <a:ea typeface="+mn-ea"/>
                        </a:rPr>
                        <a:t> GPT-4-8k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ore-KR" altLang="en-US">
                          <a:latin typeface="+mn-ea"/>
                          <a:ea typeface="+mn-ea"/>
                        </a:rPr>
                        <a:t>₩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9,829,083.10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50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ore-KR" sz="15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15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>
                          <a:latin typeface="+mn-ea"/>
                          <a:ea typeface="+mn-ea"/>
                        </a:rPr>
                        <a:t>7,275.09)</a:t>
                      </a:r>
                      <a:endParaRPr lang="ko-Kore-KR" altLang="en-US" sz="15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4782274"/>
                  </a:ext>
                </a:extLst>
              </a:tr>
              <a:tr h="541807">
                <a:tc>
                  <a:txBody>
                    <a:bodyPr/>
                    <a:lstStyle/>
                    <a:p>
                      <a:r>
                        <a:rPr lang="en-US" altLang="ko-Kore-KR">
                          <a:latin typeface="+mn-ea"/>
                          <a:ea typeface="+mn-ea"/>
                        </a:rPr>
                        <a:t> GPT-4-32k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ko-Kore-KR" altLang="en-US">
                          <a:latin typeface="+mn-ea"/>
                          <a:ea typeface="+mn-ea"/>
                        </a:rPr>
                        <a:t>₩</a:t>
                      </a:r>
                      <a:r>
                        <a:rPr lang="ko-KR" altLang="en-US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ore-KR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>
                          <a:latin typeface="+mn-ea"/>
                          <a:ea typeface="+mn-ea"/>
                        </a:rPr>
                        <a:t>9,658,166.19</a:t>
                      </a:r>
                      <a:endParaRPr lang="ko-Kore-KR" altLang="en-US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50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ore-KR" sz="1500">
                          <a:latin typeface="+mn-ea"/>
                          <a:ea typeface="+mn-ea"/>
                        </a:rPr>
                        <a:t>$</a:t>
                      </a:r>
                      <a:r>
                        <a:rPr lang="ko-KR" altLang="en-US" sz="150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500">
                          <a:latin typeface="+mn-ea"/>
                          <a:ea typeface="+mn-ea"/>
                        </a:rPr>
                        <a:t>14,550.18)</a:t>
                      </a:r>
                      <a:endParaRPr lang="ko-Kore-KR" altLang="en-US" sz="15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0230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EE22F11-5B15-A6CA-8823-7F3E4629DC2F}"/>
              </a:ext>
            </a:extLst>
          </p:cNvPr>
          <p:cNvSpPr txBox="1"/>
          <p:nvPr/>
        </p:nvSpPr>
        <p:spPr>
          <a:xfrm>
            <a:off x="4675237" y="4580227"/>
            <a:ext cx="248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200">
                <a:latin typeface="+mn-ea"/>
              </a:rPr>
              <a:t>환율</a:t>
            </a:r>
            <a:r>
              <a:rPr kumimoji="1" lang="en-US" altLang="ko-Kore-KR" sz="1200">
                <a:latin typeface="+mn-ea"/>
              </a:rPr>
              <a:t>:</a:t>
            </a:r>
            <a:r>
              <a:rPr kumimoji="1" lang="ko-KR" altLang="en-US" sz="1200">
                <a:latin typeface="+mn-ea"/>
              </a:rPr>
              <a:t> </a:t>
            </a:r>
            <a:r>
              <a:rPr kumimoji="1" lang="en-US" altLang="ko-KR" sz="1200">
                <a:latin typeface="+mn-ea"/>
              </a:rPr>
              <a:t>1351.06</a:t>
            </a:r>
            <a:r>
              <a:rPr kumimoji="1" lang="ko-KR" altLang="en-US" sz="1200">
                <a:latin typeface="+mn-ea"/>
              </a:rPr>
              <a:t>원 기준 </a:t>
            </a:r>
            <a:r>
              <a:rPr kumimoji="1" lang="en-US" altLang="ko-KR" sz="1200">
                <a:latin typeface="+mn-ea"/>
              </a:rPr>
              <a:t>(23.10.10)</a:t>
            </a:r>
            <a:endParaRPr kumimoji="1" lang="ko-Kore-KR" altLang="en-US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D71376-7918-509F-FFFD-DEB0FA3B7C63}"/>
              </a:ext>
            </a:extLst>
          </p:cNvPr>
          <p:cNvSpPr txBox="1"/>
          <p:nvPr/>
        </p:nvSpPr>
        <p:spPr>
          <a:xfrm>
            <a:off x="704193" y="1171168"/>
            <a:ext cx="10930759" cy="496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</a:t>
            </a:r>
            <a:r>
              <a:rPr kumimoji="1" lang="en-US" altLang="ko-KR" sz="2000">
                <a:latin typeface="+mn-ea"/>
              </a:rPr>
              <a:t>9</a:t>
            </a:r>
            <a:r>
              <a:rPr kumimoji="1" lang="ko-KR" altLang="en-US" sz="2000">
                <a:latin typeface="+mn-ea"/>
              </a:rPr>
              <a:t>월 </a:t>
            </a:r>
            <a:r>
              <a:rPr kumimoji="1" lang="en-US" altLang="ko-KR" sz="2000">
                <a:latin typeface="+mn-ea"/>
              </a:rPr>
              <a:t>VOC </a:t>
            </a:r>
            <a:r>
              <a:rPr kumimoji="1" lang="ko-KR" altLang="en-US" sz="2000">
                <a:latin typeface="+mn-ea"/>
              </a:rPr>
              <a:t>문의 기준 </a:t>
            </a:r>
            <a:r>
              <a:rPr kumimoji="1" lang="en-US" altLang="ko-KR" sz="1500">
                <a:latin typeface="+mn-ea"/>
              </a:rPr>
              <a:t>(16,645 </a:t>
            </a:r>
            <a:r>
              <a:rPr kumimoji="1" lang="ko-KR" altLang="en-US" sz="1500">
                <a:latin typeface="+mn-ea"/>
              </a:rPr>
              <a:t>건</a:t>
            </a:r>
            <a:r>
              <a:rPr kumimoji="1" lang="en-US" altLang="ko-KR" sz="15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4199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000" b="1">
                <a:latin typeface="+mn-ea"/>
              </a:rPr>
              <a:t>Index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7323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</a:t>
            </a:r>
            <a:r>
              <a:rPr kumimoji="1" lang="en-US" altLang="ko-Kore-KR" sz="2400" dirty="0">
                <a:latin typeface="+mn-ea"/>
              </a:rPr>
              <a:t>•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PDF</a:t>
            </a:r>
            <a:r>
              <a:rPr kumimoji="1" lang="ko-KR" altLang="en-US" sz="2400" dirty="0">
                <a:latin typeface="+mn-ea"/>
              </a:rPr>
              <a:t> 검색 서비스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    </a:t>
            </a:r>
            <a:r>
              <a:rPr kumimoji="1" lang="en-US" altLang="ko-KR" sz="2400" dirty="0">
                <a:latin typeface="+mn-ea"/>
              </a:rPr>
              <a:t>-</a:t>
            </a:r>
            <a:r>
              <a:rPr kumimoji="1" lang="ko-KR" altLang="en-US" sz="2400" dirty="0">
                <a:latin typeface="+mn-ea"/>
              </a:rPr>
              <a:t> 고객센터 매뉴얼 </a:t>
            </a:r>
            <a:r>
              <a:rPr kumimoji="1" lang="en-US" altLang="ko-KR" sz="2400" dirty="0">
                <a:latin typeface="+mn-ea"/>
              </a:rPr>
              <a:t>PDF </a:t>
            </a:r>
            <a:r>
              <a:rPr kumimoji="1" lang="ko-KR" altLang="en-US" sz="2400" dirty="0">
                <a:latin typeface="+mn-ea"/>
              </a:rPr>
              <a:t>자료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    </a:t>
            </a:r>
            <a:r>
              <a:rPr kumimoji="1" lang="en-US" altLang="ko-KR" sz="2400" dirty="0">
                <a:latin typeface="+mn-ea"/>
              </a:rPr>
              <a:t>-</a:t>
            </a:r>
            <a:r>
              <a:rPr kumimoji="1" lang="ko-KR" altLang="en-US" sz="2400" dirty="0">
                <a:latin typeface="+mn-ea"/>
              </a:rPr>
              <a:t> 자료 검색 프로세스</a:t>
            </a:r>
            <a:br>
              <a:rPr kumimoji="1" lang="en-US" altLang="ko-KR" sz="2400" dirty="0">
                <a:latin typeface="+mn-ea"/>
              </a:rPr>
            </a:br>
            <a:r>
              <a:rPr kumimoji="1" lang="ko-KR" altLang="en-US" sz="2400" dirty="0">
                <a:latin typeface="+mn-ea"/>
              </a:rPr>
              <a:t>        </a:t>
            </a:r>
            <a:r>
              <a:rPr kumimoji="1" lang="en-US" altLang="ko-KR" sz="2400" dirty="0">
                <a:latin typeface="+mn-ea"/>
              </a:rPr>
              <a:t>-</a:t>
            </a:r>
            <a:r>
              <a:rPr kumimoji="1" lang="ko-KR" altLang="en-US" sz="2400" dirty="0">
                <a:latin typeface="+mn-ea"/>
              </a:rPr>
              <a:t> 검색 화면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    </a:t>
            </a:r>
            <a:r>
              <a:rPr kumimoji="1" lang="en-US" altLang="ko-KR" sz="2400" dirty="0">
                <a:latin typeface="+mn-ea"/>
              </a:rPr>
              <a:t>-</a:t>
            </a:r>
            <a:r>
              <a:rPr kumimoji="1" lang="ko-KR" altLang="en-US" sz="2400" dirty="0">
                <a:latin typeface="+mn-ea"/>
              </a:rPr>
              <a:t> 자료 형태에 따른 검색 결과 비교</a:t>
            </a:r>
            <a:endParaRPr kumimoji="1"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       -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Live Demo</a:t>
            </a:r>
            <a:endParaRPr kumimoji="1" lang="en-US" altLang="ko-Kore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</a:t>
            </a:r>
            <a:r>
              <a:rPr kumimoji="1" lang="en-US" altLang="ko-Kore-KR" sz="2400" dirty="0">
                <a:latin typeface="+mn-ea"/>
              </a:rPr>
              <a:t>•</a:t>
            </a:r>
            <a:r>
              <a:rPr kumimoji="1" lang="ko-KR" altLang="en-US" sz="2400" dirty="0">
                <a:latin typeface="+mn-ea"/>
              </a:rPr>
              <a:t> </a:t>
            </a:r>
            <a:r>
              <a:rPr kumimoji="1" lang="en-US" altLang="ko-KR" sz="2400" dirty="0">
                <a:latin typeface="+mn-ea"/>
              </a:rPr>
              <a:t>Our Next Step</a:t>
            </a:r>
          </a:p>
          <a:p>
            <a:pPr>
              <a:lnSpc>
                <a:spcPct val="150000"/>
              </a:lnSpc>
            </a:pPr>
            <a:endParaRPr kumimoji="1" lang="en-US" altLang="ko-KR" sz="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+mn-ea"/>
              </a:rPr>
              <a:t>    </a:t>
            </a:r>
            <a:r>
              <a:rPr kumimoji="1" lang="en-US" altLang="ko-Kore-KR" sz="2400" dirty="0">
                <a:latin typeface="+mn-ea"/>
              </a:rPr>
              <a:t>•</a:t>
            </a:r>
            <a:r>
              <a:rPr kumimoji="1" lang="ko-KR" altLang="en-US" sz="2400" dirty="0">
                <a:latin typeface="+mn-ea"/>
              </a:rPr>
              <a:t> 예상 비용</a:t>
            </a:r>
            <a:endParaRPr kumimoji="1"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965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고객센터 매뉴얼 </a:t>
            </a:r>
            <a:r>
              <a:rPr kumimoji="1" lang="en-US" altLang="ko-KR" sz="2000">
                <a:latin typeface="+mn-ea"/>
              </a:rPr>
              <a:t>PDF </a:t>
            </a:r>
            <a:r>
              <a:rPr kumimoji="1" lang="ko-KR" altLang="en-US" sz="2000">
                <a:latin typeface="+mn-ea"/>
              </a:rPr>
              <a:t>자료</a:t>
            </a:r>
            <a:endParaRPr kumimoji="1" lang="en-US" altLang="ko-KR" sz="2000">
              <a:latin typeface="+mn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0F0ABB7-D5C6-A6E0-D0B0-DA7F3FD22DBC}"/>
              </a:ext>
            </a:extLst>
          </p:cNvPr>
          <p:cNvGrpSpPr/>
          <p:nvPr/>
        </p:nvGrpSpPr>
        <p:grpSpPr>
          <a:xfrm>
            <a:off x="8192159" y="2159714"/>
            <a:ext cx="3881658" cy="3463327"/>
            <a:chOff x="8192159" y="2159714"/>
            <a:chExt cx="3881658" cy="34633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5B91100-4B10-5543-9B3E-FF98C0E85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2159" y="2159714"/>
              <a:ext cx="3881658" cy="291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A785D6-8B7A-D537-D14D-292E518940A9}"/>
                </a:ext>
              </a:extLst>
            </p:cNvPr>
            <p:cNvSpPr txBox="1"/>
            <p:nvPr/>
          </p:nvSpPr>
          <p:spPr>
            <a:xfrm>
              <a:off x="8708288" y="5279485"/>
              <a:ext cx="2850168" cy="34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b="1">
                  <a:latin typeface="+mn-ea"/>
                </a:rPr>
                <a:t>③ 다양한 형태의 자료 혼재</a:t>
              </a:r>
              <a:endParaRPr kumimoji="1" lang="ko-Kore-KR" altLang="en-US" sz="1500" b="1"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0360032-FC2F-C563-678D-98FE472D1F2E}"/>
              </a:ext>
            </a:extLst>
          </p:cNvPr>
          <p:cNvGrpSpPr/>
          <p:nvPr/>
        </p:nvGrpSpPr>
        <p:grpSpPr>
          <a:xfrm>
            <a:off x="4155171" y="2155156"/>
            <a:ext cx="3881658" cy="3467885"/>
            <a:chOff x="4155171" y="2155156"/>
            <a:chExt cx="3881658" cy="34678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E30D94-B41C-C51D-23AD-A594E553ABBA}"/>
                </a:ext>
              </a:extLst>
            </p:cNvPr>
            <p:cNvSpPr txBox="1"/>
            <p:nvPr/>
          </p:nvSpPr>
          <p:spPr>
            <a:xfrm>
              <a:off x="4670916" y="5279485"/>
              <a:ext cx="2850168" cy="34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1500" b="1">
                  <a:latin typeface="+mn-ea"/>
                </a:rPr>
                <a:t>② </a:t>
              </a:r>
              <a:r>
                <a:rPr kumimoji="1" lang="en-US" altLang="ko-KR" sz="1500" b="1">
                  <a:latin typeface="+mn-ea"/>
                </a:rPr>
                <a:t>91</a:t>
              </a:r>
              <a:r>
                <a:rPr kumimoji="1" lang="ko-KR" altLang="en-US" sz="1500" b="1">
                  <a:latin typeface="+mn-ea"/>
                </a:rPr>
                <a:t> 페이지 양</a:t>
              </a:r>
              <a:endParaRPr kumimoji="1" lang="ko-Kore-KR" altLang="en-US" sz="1500" b="1">
                <a:latin typeface="+mn-ea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FE72D08-3174-9BDD-59A7-6EB4760F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5171" y="2155156"/>
              <a:ext cx="3881658" cy="291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1D6227-9AA9-3090-4099-FD4C8E47CA6C}"/>
              </a:ext>
            </a:extLst>
          </p:cNvPr>
          <p:cNvGrpSpPr/>
          <p:nvPr/>
        </p:nvGrpSpPr>
        <p:grpSpPr>
          <a:xfrm>
            <a:off x="140126" y="2155158"/>
            <a:ext cx="3881658" cy="3473718"/>
            <a:chOff x="140126" y="2155158"/>
            <a:chExt cx="3881658" cy="3473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B3777D-9A75-E4CE-8154-362518649BD0}"/>
                </a:ext>
              </a:extLst>
            </p:cNvPr>
            <p:cNvSpPr txBox="1"/>
            <p:nvPr/>
          </p:nvSpPr>
          <p:spPr>
            <a:xfrm>
              <a:off x="658985" y="5279485"/>
              <a:ext cx="2850168" cy="349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ore-KR" altLang="en-US" sz="1500" b="1">
                  <a:latin typeface="+mn-ea"/>
                </a:rPr>
                <a:t>①</a:t>
              </a:r>
              <a:r>
                <a:rPr kumimoji="1" lang="ko-KR" altLang="en-US" sz="1500" b="1">
                  <a:latin typeface="+mn-ea"/>
                </a:rPr>
                <a:t> </a:t>
              </a:r>
              <a:r>
                <a:rPr kumimoji="1" lang="ko-Kore-KR" altLang="en-US" sz="1500" b="1">
                  <a:latin typeface="+mn-ea"/>
                </a:rPr>
                <a:t>신규</a:t>
              </a:r>
              <a:r>
                <a:rPr kumimoji="1" lang="ko-KR" altLang="en-US" sz="1500" b="1">
                  <a:latin typeface="+mn-ea"/>
                </a:rPr>
                <a:t> 입사자 교육 자료</a:t>
              </a:r>
              <a:endParaRPr kumimoji="1" lang="ko-Kore-KR" altLang="en-US" sz="1500" b="1">
                <a:latin typeface="+mn-ea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4997E4C-BD3E-96D2-60F9-805EDD0C8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126" y="2155158"/>
              <a:ext cx="3881658" cy="2916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226768-0965-D033-B5BC-401561163318}"/>
              </a:ext>
            </a:extLst>
          </p:cNvPr>
          <p:cNvGrpSpPr/>
          <p:nvPr/>
        </p:nvGrpSpPr>
        <p:grpSpPr>
          <a:xfrm>
            <a:off x="8900015" y="4374721"/>
            <a:ext cx="2715859" cy="648000"/>
            <a:chOff x="8885267" y="4271485"/>
            <a:chExt cx="2715859" cy="648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D115B8E-D673-0D1E-DC67-54320BC78522}"/>
                </a:ext>
              </a:extLst>
            </p:cNvPr>
            <p:cNvSpPr/>
            <p:nvPr/>
          </p:nvSpPr>
          <p:spPr>
            <a:xfrm>
              <a:off x="9549126" y="4271485"/>
              <a:ext cx="2052000" cy="648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9973FA-5387-A194-279E-445B1F0D1484}"/>
                </a:ext>
              </a:extLst>
            </p:cNvPr>
            <p:cNvSpPr txBox="1"/>
            <p:nvPr/>
          </p:nvSpPr>
          <p:spPr>
            <a:xfrm>
              <a:off x="8885267" y="4468762"/>
              <a:ext cx="30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b="1"/>
                <a:t>표</a:t>
              </a: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2D425717-D462-B14B-B457-4B75E44B032A}"/>
                </a:ext>
              </a:extLst>
            </p:cNvPr>
            <p:cNvCxnSpPr>
              <a:cxnSpLocks/>
            </p:cNvCxnSpPr>
            <p:nvPr/>
          </p:nvCxnSpPr>
          <p:spPr>
            <a:xfrm>
              <a:off x="9158747" y="4586749"/>
              <a:ext cx="302977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96E3EE9-6E85-E67D-0C0D-67927DD9A62F}"/>
              </a:ext>
            </a:extLst>
          </p:cNvPr>
          <p:cNvGrpSpPr/>
          <p:nvPr/>
        </p:nvGrpSpPr>
        <p:grpSpPr>
          <a:xfrm>
            <a:off x="10522337" y="2172333"/>
            <a:ext cx="1382977" cy="1373243"/>
            <a:chOff x="10478093" y="2142837"/>
            <a:chExt cx="1382977" cy="137324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5EBAD7F-1587-5B79-5D9B-6A807EE51457}"/>
                </a:ext>
              </a:extLst>
            </p:cNvPr>
            <p:cNvSpPr/>
            <p:nvPr/>
          </p:nvSpPr>
          <p:spPr>
            <a:xfrm>
              <a:off x="10781070" y="2544080"/>
              <a:ext cx="1080000" cy="972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E82F00B-D9DD-84A0-AB7E-5851C843A1EE}"/>
                </a:ext>
              </a:extLst>
            </p:cNvPr>
            <p:cNvCxnSpPr>
              <a:cxnSpLocks/>
            </p:cNvCxnSpPr>
            <p:nvPr/>
          </p:nvCxnSpPr>
          <p:spPr>
            <a:xfrm>
              <a:off x="11164529" y="2300748"/>
              <a:ext cx="132736" cy="2107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E2D9AC-FC23-D057-BADC-A94827288868}"/>
                </a:ext>
              </a:extLst>
            </p:cNvPr>
            <p:cNvSpPr txBox="1"/>
            <p:nvPr/>
          </p:nvSpPr>
          <p:spPr>
            <a:xfrm>
              <a:off x="10478093" y="2142837"/>
              <a:ext cx="819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b="1"/>
                <a:t>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7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고객센터 매뉴얼 </a:t>
            </a:r>
            <a:r>
              <a:rPr kumimoji="1" lang="en-US" altLang="ko-KR" sz="2000">
                <a:latin typeface="+mn-ea"/>
              </a:rPr>
              <a:t>PDF </a:t>
            </a:r>
            <a:r>
              <a:rPr kumimoji="1" lang="ko-KR" altLang="en-US" sz="2000">
                <a:latin typeface="+mn-ea"/>
              </a:rPr>
              <a:t>자료</a:t>
            </a:r>
            <a:endParaRPr kumimoji="1" lang="en-US" altLang="ko-KR" sz="200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FE72D08-3174-9BDD-59A7-6EB4760F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42" y="955438"/>
            <a:ext cx="7562047" cy="568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997E4C-BD3E-96D2-60F9-805EDD0C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49" y="1771205"/>
            <a:ext cx="3240000" cy="243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C9DC9DDA-056A-5F8D-F742-5BE80AFE735A}"/>
              </a:ext>
            </a:extLst>
          </p:cNvPr>
          <p:cNvGrpSpPr/>
          <p:nvPr/>
        </p:nvGrpSpPr>
        <p:grpSpPr>
          <a:xfrm>
            <a:off x="8791486" y="4310773"/>
            <a:ext cx="1359667" cy="587107"/>
            <a:chOff x="8791486" y="4310773"/>
            <a:chExt cx="1359667" cy="58710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41DC64D-5177-C03E-6BCA-1089375F2BEB}"/>
                </a:ext>
              </a:extLst>
            </p:cNvPr>
            <p:cNvSpPr/>
            <p:nvPr/>
          </p:nvSpPr>
          <p:spPr>
            <a:xfrm>
              <a:off x="8799616" y="4465122"/>
              <a:ext cx="273132" cy="225632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6A89895B-0B38-ED99-66BC-5A861EDFE96B}"/>
                </a:ext>
              </a:extLst>
            </p:cNvPr>
            <p:cNvCxnSpPr>
              <a:cxnSpLocks/>
            </p:cNvCxnSpPr>
            <p:nvPr/>
          </p:nvCxnSpPr>
          <p:spPr>
            <a:xfrm>
              <a:off x="9072748" y="4690754"/>
              <a:ext cx="1047123" cy="207126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55DBAD18-00F3-3132-5144-D84120FFFB8B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16" y="4702629"/>
              <a:ext cx="609550" cy="195251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D00200C9-49C2-0DCB-1B61-A81FB1EF2A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1486" y="4328524"/>
              <a:ext cx="617680" cy="14250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B0D8B1D2-5734-9CF0-3774-6431DE139E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0762" y="4326546"/>
              <a:ext cx="1069109" cy="14250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1263FCD-2982-11EA-F9AB-3D138514B4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09166" y="4310773"/>
              <a:ext cx="710705" cy="5871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4EA500-4430-BF68-C339-EF84C1499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440448" y="4328524"/>
              <a:ext cx="710705" cy="522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29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고객센터 매뉴얼 </a:t>
            </a:r>
            <a:r>
              <a:rPr kumimoji="1" lang="en-US" altLang="ko-KR" sz="2000">
                <a:latin typeface="+mn-ea"/>
              </a:rPr>
              <a:t>PDF </a:t>
            </a:r>
            <a:r>
              <a:rPr kumimoji="1" lang="ko-KR" altLang="en-US" sz="2000">
                <a:latin typeface="+mn-ea"/>
              </a:rPr>
              <a:t>자료</a:t>
            </a:r>
            <a:endParaRPr kumimoji="1" lang="en-US" altLang="ko-KR" sz="200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997E4C-BD3E-96D2-60F9-805EDD0C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49" y="1771205"/>
            <a:ext cx="3240000" cy="243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21956F-74D0-F0C0-C92C-1C7076D67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841" y="955438"/>
            <a:ext cx="7562045" cy="568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3A41B56-C084-AEC3-9601-E9BFBDD85B99}"/>
              </a:ext>
            </a:extLst>
          </p:cNvPr>
          <p:cNvGrpSpPr/>
          <p:nvPr/>
        </p:nvGrpSpPr>
        <p:grpSpPr>
          <a:xfrm>
            <a:off x="6418071" y="5266437"/>
            <a:ext cx="4672109" cy="1296000"/>
            <a:chOff x="8885267" y="4235860"/>
            <a:chExt cx="4672109" cy="1296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403CB0-57B2-756C-839D-78EDB7EA25EC}"/>
                </a:ext>
              </a:extLst>
            </p:cNvPr>
            <p:cNvSpPr/>
            <p:nvPr/>
          </p:nvSpPr>
          <p:spPr>
            <a:xfrm>
              <a:off x="9525376" y="4235860"/>
              <a:ext cx="4032000" cy="1296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224290-29FA-97EA-5578-AC1AD1AD613A}"/>
                </a:ext>
              </a:extLst>
            </p:cNvPr>
            <p:cNvSpPr txBox="1"/>
            <p:nvPr/>
          </p:nvSpPr>
          <p:spPr>
            <a:xfrm>
              <a:off x="8885267" y="4468762"/>
              <a:ext cx="30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b="1"/>
                <a:t>표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68B1978-C3F7-5772-11B9-394108477370}"/>
                </a:ext>
              </a:extLst>
            </p:cNvPr>
            <p:cNvCxnSpPr>
              <a:cxnSpLocks/>
            </p:cNvCxnSpPr>
            <p:nvPr/>
          </p:nvCxnSpPr>
          <p:spPr>
            <a:xfrm>
              <a:off x="9158747" y="4586749"/>
              <a:ext cx="302977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7388C52-7D0F-AA2D-5F57-06AD5CA52452}"/>
              </a:ext>
            </a:extLst>
          </p:cNvPr>
          <p:cNvGrpSpPr/>
          <p:nvPr/>
        </p:nvGrpSpPr>
        <p:grpSpPr>
          <a:xfrm>
            <a:off x="9264704" y="1314855"/>
            <a:ext cx="2414323" cy="2366507"/>
            <a:chOff x="10301114" y="2210831"/>
            <a:chExt cx="2414323" cy="23665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DC3C8D9-D562-1BD0-80CE-DB526B09E5BA}"/>
                </a:ext>
              </a:extLst>
            </p:cNvPr>
            <p:cNvSpPr/>
            <p:nvPr/>
          </p:nvSpPr>
          <p:spPr>
            <a:xfrm>
              <a:off x="10555437" y="2633338"/>
              <a:ext cx="2160000" cy="1944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476BCE73-DBA3-7FD0-7616-955B01829F4C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057" y="2380392"/>
              <a:ext cx="276963" cy="16064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2B091C-7AF7-601C-A981-35EBCBA51A40}"/>
                </a:ext>
              </a:extLst>
            </p:cNvPr>
            <p:cNvSpPr txBox="1"/>
            <p:nvPr/>
          </p:nvSpPr>
          <p:spPr>
            <a:xfrm>
              <a:off x="10301114" y="2210831"/>
              <a:ext cx="8191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200" b="1"/>
                <a:t>이미지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65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35FC40-9507-859E-7F22-2B9F7FA59AED}"/>
              </a:ext>
            </a:extLst>
          </p:cNvPr>
          <p:cNvSpPr txBox="1"/>
          <p:nvPr/>
        </p:nvSpPr>
        <p:spPr>
          <a:xfrm>
            <a:off x="704193" y="1171168"/>
            <a:ext cx="10930759" cy="496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자료 검색 프로세스</a:t>
            </a:r>
            <a:endParaRPr kumimoji="1" lang="en-US" altLang="ko-KR" sz="200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E45828-F134-6283-6902-1A8A69B6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606" y="2090522"/>
            <a:ext cx="1170596" cy="11705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C2BFD2E-C15A-7812-CDF1-B56340C3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428" y="2114964"/>
            <a:ext cx="1170592" cy="1170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3B53AA-1597-EDBE-356B-C132D7867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225" y="4850558"/>
            <a:ext cx="1086998" cy="10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DF37256-00AC-1737-703C-989CA3E77EE8}"/>
              </a:ext>
            </a:extLst>
          </p:cNvPr>
          <p:cNvGrpSpPr>
            <a:grpSpLocks noChangeAspect="1"/>
          </p:cNvGrpSpPr>
          <p:nvPr/>
        </p:nvGrpSpPr>
        <p:grpSpPr>
          <a:xfrm>
            <a:off x="1757954" y="4350395"/>
            <a:ext cx="1939834" cy="1939834"/>
            <a:chOff x="704193" y="3035096"/>
            <a:chExt cx="2578682" cy="257868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49D8B5C-B41E-BA0E-FDAF-8386668B8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193" y="3035096"/>
              <a:ext cx="2578682" cy="257868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8ADB07F-58AA-4A28-474A-0128CBFD780C}"/>
                </a:ext>
              </a:extLst>
            </p:cNvPr>
            <p:cNvSpPr/>
            <p:nvPr/>
          </p:nvSpPr>
          <p:spPr>
            <a:xfrm>
              <a:off x="704193" y="3035096"/>
              <a:ext cx="914598" cy="1302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7178F0F-38DB-1E5F-A1CC-4DD68CC8CF0D}"/>
              </a:ext>
            </a:extLst>
          </p:cNvPr>
          <p:cNvCxnSpPr>
            <a:cxnSpLocks/>
          </p:cNvCxnSpPr>
          <p:nvPr/>
        </p:nvCxnSpPr>
        <p:spPr>
          <a:xfrm>
            <a:off x="5557174" y="2675820"/>
            <a:ext cx="3395096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F1B480E-0CE5-0D5C-69DF-E1B047F6F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518" y="4523317"/>
            <a:ext cx="1682481" cy="168248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E29EA1-7AFA-6CD4-CA9B-F2588CC009DE}"/>
              </a:ext>
            </a:extLst>
          </p:cNvPr>
          <p:cNvCxnSpPr>
            <a:cxnSpLocks/>
          </p:cNvCxnSpPr>
          <p:nvPr/>
        </p:nvCxnSpPr>
        <p:spPr>
          <a:xfrm flipV="1">
            <a:off x="8359002" y="3572445"/>
            <a:ext cx="1374933" cy="146919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65D774D-A5E1-1B7D-8FFD-A349890C4267}"/>
              </a:ext>
            </a:extLst>
          </p:cNvPr>
          <p:cNvCxnSpPr>
            <a:cxnSpLocks/>
          </p:cNvCxnSpPr>
          <p:nvPr/>
        </p:nvCxnSpPr>
        <p:spPr>
          <a:xfrm>
            <a:off x="10049724" y="3572445"/>
            <a:ext cx="0" cy="1146025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75421A-B235-BBB0-A067-576109739941}"/>
              </a:ext>
            </a:extLst>
          </p:cNvPr>
          <p:cNvCxnSpPr>
            <a:cxnSpLocks/>
          </p:cNvCxnSpPr>
          <p:nvPr/>
        </p:nvCxnSpPr>
        <p:spPr>
          <a:xfrm flipH="1">
            <a:off x="8359002" y="5394057"/>
            <a:ext cx="764716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AAE59D8-700A-D1EB-4476-A4DE284030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78" r="68933" b="48982"/>
          <a:stretch/>
        </p:blipFill>
        <p:spPr>
          <a:xfrm flipH="1">
            <a:off x="3977057" y="4954071"/>
            <a:ext cx="775218" cy="82447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9311EB-DCE2-8707-8582-FE62C8E32269}"/>
              </a:ext>
            </a:extLst>
          </p:cNvPr>
          <p:cNvCxnSpPr>
            <a:cxnSpLocks/>
          </p:cNvCxnSpPr>
          <p:nvPr/>
        </p:nvCxnSpPr>
        <p:spPr>
          <a:xfrm>
            <a:off x="5247634" y="5140591"/>
            <a:ext cx="707568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7130733-DF24-6F55-95DE-7E946666476E}"/>
              </a:ext>
            </a:extLst>
          </p:cNvPr>
          <p:cNvSpPr txBox="1"/>
          <p:nvPr/>
        </p:nvSpPr>
        <p:spPr>
          <a:xfrm>
            <a:off x="6444424" y="2815906"/>
            <a:ext cx="16287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>
                <a:latin typeface="+mn-ea"/>
              </a:rPr>
              <a:t>① upload file</a:t>
            </a:r>
            <a:endParaRPr kumimoji="1" lang="ko-Kore-KR" altLang="en-US" sz="1500" b="1">
              <a:latin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FC3E12B-4D14-3D6D-35C4-8061EAAAB5AD}"/>
              </a:ext>
            </a:extLst>
          </p:cNvPr>
          <p:cNvGrpSpPr/>
          <p:nvPr/>
        </p:nvGrpSpPr>
        <p:grpSpPr>
          <a:xfrm>
            <a:off x="5450127" y="339213"/>
            <a:ext cx="3747818" cy="1775751"/>
            <a:chOff x="5450127" y="339213"/>
            <a:chExt cx="3747818" cy="177575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C2B2DDC-CA29-29C6-13EE-D03D40938D70}"/>
                </a:ext>
              </a:extLst>
            </p:cNvPr>
            <p:cNvSpPr/>
            <p:nvPr/>
          </p:nvSpPr>
          <p:spPr>
            <a:xfrm>
              <a:off x="5450127" y="339213"/>
              <a:ext cx="3576085" cy="17757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1FC492D-ECF6-31C2-E99C-253C7DD84149}"/>
                </a:ext>
              </a:extLst>
            </p:cNvPr>
            <p:cNvGrpSpPr/>
            <p:nvPr/>
          </p:nvGrpSpPr>
          <p:grpSpPr>
            <a:xfrm>
              <a:off x="5836724" y="752778"/>
              <a:ext cx="904925" cy="872412"/>
              <a:chOff x="5807228" y="929757"/>
              <a:chExt cx="904925" cy="872412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2CA0E482-D8F6-BF60-428A-406360784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828312" y="929757"/>
                <a:ext cx="872412" cy="872412"/>
              </a:xfrm>
              <a:prstGeom prst="rect">
                <a:avLst/>
              </a:prstGeom>
            </p:spPr>
          </p:pic>
          <p:cxnSp>
            <p:nvCxnSpPr>
              <p:cNvPr id="38" name="직선 연결선[R] 37">
                <a:extLst>
                  <a:ext uri="{FF2B5EF4-FFF2-40B4-BE49-F238E27FC236}">
                    <a16:creationId xmlns:a16="http://schemas.microsoft.com/office/drawing/2014/main" id="{044AD1B3-EEBC-A0FF-D0A5-5754F780B9C8}"/>
                  </a:ext>
                </a:extLst>
              </p:cNvPr>
              <p:cNvCxnSpPr/>
              <p:nvPr/>
            </p:nvCxnSpPr>
            <p:spPr>
              <a:xfrm>
                <a:off x="5807228" y="1066322"/>
                <a:ext cx="900000" cy="0"/>
              </a:xfrm>
              <a:prstGeom prst="line">
                <a:avLst/>
              </a:prstGeom>
              <a:ln w="19050">
                <a:solidFill>
                  <a:srgbClr val="000000">
                    <a:alpha val="4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[R] 39">
                <a:extLst>
                  <a:ext uri="{FF2B5EF4-FFF2-40B4-BE49-F238E27FC236}">
                    <a16:creationId xmlns:a16="http://schemas.microsoft.com/office/drawing/2014/main" id="{1F1C4CC0-7533-FF9F-B59B-917DB59A837A}"/>
                  </a:ext>
                </a:extLst>
              </p:cNvPr>
              <p:cNvCxnSpPr/>
              <p:nvPr/>
            </p:nvCxnSpPr>
            <p:spPr>
              <a:xfrm>
                <a:off x="5812147" y="1277714"/>
                <a:ext cx="900000" cy="0"/>
              </a:xfrm>
              <a:prstGeom prst="line">
                <a:avLst/>
              </a:prstGeom>
              <a:ln w="19050">
                <a:solidFill>
                  <a:srgbClr val="000000">
                    <a:alpha val="4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id="{A58A4116-BFBD-A304-5CF5-14172B6A16AD}"/>
                  </a:ext>
                </a:extLst>
              </p:cNvPr>
              <p:cNvCxnSpPr/>
              <p:nvPr/>
            </p:nvCxnSpPr>
            <p:spPr>
              <a:xfrm>
                <a:off x="5807235" y="1494026"/>
                <a:ext cx="900000" cy="0"/>
              </a:xfrm>
              <a:prstGeom prst="line">
                <a:avLst/>
              </a:prstGeom>
              <a:ln w="19050">
                <a:solidFill>
                  <a:srgbClr val="000000">
                    <a:alpha val="4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>
                <a:extLst>
                  <a:ext uri="{FF2B5EF4-FFF2-40B4-BE49-F238E27FC236}">
                    <a16:creationId xmlns:a16="http://schemas.microsoft.com/office/drawing/2014/main" id="{A6B855C3-E5F2-905B-0680-182801FB6BA5}"/>
                  </a:ext>
                </a:extLst>
              </p:cNvPr>
              <p:cNvCxnSpPr/>
              <p:nvPr/>
            </p:nvCxnSpPr>
            <p:spPr>
              <a:xfrm>
                <a:off x="5812153" y="1690670"/>
                <a:ext cx="900000" cy="0"/>
              </a:xfrm>
              <a:prstGeom prst="line">
                <a:avLst/>
              </a:prstGeom>
              <a:ln w="19050">
                <a:solidFill>
                  <a:srgbClr val="000000">
                    <a:alpha val="4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F33E3B1-1822-3E2A-6C23-5003FE3B7044}"/>
                </a:ext>
              </a:extLst>
            </p:cNvPr>
            <p:cNvGrpSpPr/>
            <p:nvPr/>
          </p:nvGrpSpPr>
          <p:grpSpPr>
            <a:xfrm>
              <a:off x="7225698" y="772192"/>
              <a:ext cx="1972247" cy="835018"/>
              <a:chOff x="7200000" y="872568"/>
              <a:chExt cx="1972247" cy="83501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D3C65A-90AF-7FAA-6038-67EC4A6B9DA6}"/>
                  </a:ext>
                </a:extLst>
              </p:cNvPr>
              <p:cNvSpPr txBox="1"/>
              <p:nvPr/>
            </p:nvSpPr>
            <p:spPr>
              <a:xfrm>
                <a:off x="7200000" y="872568"/>
                <a:ext cx="197224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b="1">
                    <a:latin typeface="+mn-ea"/>
                  </a:rPr>
                  <a:t>[0.3, 1.4, -0.4, 2.2]</a:t>
                </a:r>
                <a:endParaRPr kumimoji="1" lang="ko-Kore-KR" altLang="en-US" sz="900" b="1">
                  <a:latin typeface="+mn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9B44B0-B4AA-65FF-A510-BA63AFB7768B}"/>
                  </a:ext>
                </a:extLst>
              </p:cNvPr>
              <p:cNvSpPr txBox="1"/>
              <p:nvPr/>
            </p:nvSpPr>
            <p:spPr>
              <a:xfrm>
                <a:off x="7200000" y="1081066"/>
                <a:ext cx="197224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b="1">
                    <a:latin typeface="+mn-ea"/>
                  </a:rPr>
                  <a:t>[1.2, -2.4, 0.1, 1.8]</a:t>
                </a:r>
                <a:endParaRPr kumimoji="1" lang="ko-Kore-KR" altLang="en-US" sz="900" b="1">
                  <a:latin typeface="+mn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6CFC8D-DC65-4D3D-427A-556EB54DB6D5}"/>
                  </a:ext>
                </a:extLst>
              </p:cNvPr>
              <p:cNvSpPr txBox="1"/>
              <p:nvPr/>
            </p:nvSpPr>
            <p:spPr>
              <a:xfrm>
                <a:off x="7200000" y="1277714"/>
                <a:ext cx="197224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b="1">
                    <a:latin typeface="+mn-ea"/>
                  </a:rPr>
                  <a:t>[0.8, 1.5, 0.4, -2.5]</a:t>
                </a:r>
                <a:endParaRPr kumimoji="1" lang="ko-Kore-KR" altLang="en-US" sz="900" b="1">
                  <a:latin typeface="+mn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36F216-69C7-ED3D-2838-419F505E9AAA}"/>
                  </a:ext>
                </a:extLst>
              </p:cNvPr>
              <p:cNvSpPr txBox="1"/>
              <p:nvPr/>
            </p:nvSpPr>
            <p:spPr>
              <a:xfrm>
                <a:off x="7200000" y="1476754"/>
                <a:ext cx="197224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900" b="1">
                    <a:latin typeface="+mn-ea"/>
                  </a:rPr>
                  <a:t>[0.9, -1.4, -2.7, 0.2]</a:t>
                </a:r>
                <a:endParaRPr kumimoji="1" lang="ko-Kore-KR" altLang="en-US" sz="900" b="1">
                  <a:latin typeface="+mn-ea"/>
                </a:endParaRPr>
              </a:p>
            </p:txBody>
          </p:sp>
        </p:grp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D69B06A-2DDF-AA17-BA11-C5A05293A2E8}"/>
                </a:ext>
              </a:extLst>
            </p:cNvPr>
            <p:cNvCxnSpPr>
              <a:cxnSpLocks/>
            </p:cNvCxnSpPr>
            <p:nvPr/>
          </p:nvCxnSpPr>
          <p:spPr>
            <a:xfrm>
              <a:off x="6956702" y="1188984"/>
              <a:ext cx="594472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36C05B-9C05-92F6-EE0B-4E0F1E7533C2}"/>
                </a:ext>
              </a:extLst>
            </p:cNvPr>
            <p:cNvSpPr txBox="1"/>
            <p:nvPr/>
          </p:nvSpPr>
          <p:spPr>
            <a:xfrm>
              <a:off x="5450127" y="1627027"/>
              <a:ext cx="1628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>
                  <a:latin typeface="+mn-ea"/>
                </a:rPr>
                <a:t>chunking</a:t>
              </a:r>
              <a:endParaRPr kumimoji="1" lang="ko-Kore-KR" altLang="en-US" sz="1200" b="1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6F37BD9-4E42-DAD7-56C5-E6FA28BEB243}"/>
                </a:ext>
              </a:extLst>
            </p:cNvPr>
            <p:cNvSpPr txBox="1"/>
            <p:nvPr/>
          </p:nvSpPr>
          <p:spPr>
            <a:xfrm>
              <a:off x="7397430" y="1628217"/>
              <a:ext cx="1628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b="1">
                  <a:latin typeface="+mn-ea"/>
                </a:rPr>
                <a:t>embedding</a:t>
              </a:r>
              <a:endParaRPr kumimoji="1" lang="ko-Kore-KR" altLang="en-US" sz="1200" b="1">
                <a:latin typeface="+mn-ea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7BE1259-E4F8-9702-128C-B03B587BD64A}"/>
              </a:ext>
            </a:extLst>
          </p:cNvPr>
          <p:cNvSpPr txBox="1"/>
          <p:nvPr/>
        </p:nvSpPr>
        <p:spPr>
          <a:xfrm>
            <a:off x="4399938" y="4718470"/>
            <a:ext cx="2379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 dirty="0">
                <a:latin typeface="+mn-ea"/>
              </a:rPr>
              <a:t>② ask question</a:t>
            </a:r>
            <a:endParaRPr kumimoji="1" lang="ko-Kore-KR" altLang="en-US" sz="1500" b="1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D98682-EE6F-0805-89E3-439E0F06C4A9}"/>
              </a:ext>
            </a:extLst>
          </p:cNvPr>
          <p:cNvSpPr txBox="1"/>
          <p:nvPr/>
        </p:nvSpPr>
        <p:spPr>
          <a:xfrm>
            <a:off x="9942125" y="3931251"/>
            <a:ext cx="2379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 dirty="0">
                <a:latin typeface="+mn-ea"/>
              </a:rPr>
              <a:t>③ find docum</a:t>
            </a:r>
            <a:r>
              <a:rPr kumimoji="1" lang="en-US" altLang="ko-KR" sz="1500" b="1" dirty="0">
                <a:latin typeface="+mn-ea"/>
              </a:rPr>
              <a:t>e</a:t>
            </a:r>
            <a:r>
              <a:rPr kumimoji="1" lang="en-US" altLang="ko-Kore-KR" sz="1500" b="1" dirty="0">
                <a:latin typeface="+mn-ea"/>
              </a:rPr>
              <a:t>nts</a:t>
            </a:r>
            <a:endParaRPr kumimoji="1" lang="ko-Kore-KR" altLang="en-US" sz="1500" b="1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0E4A946-8719-BFF2-AC86-97F53BEB169B}"/>
              </a:ext>
            </a:extLst>
          </p:cNvPr>
          <p:cNvSpPr txBox="1"/>
          <p:nvPr/>
        </p:nvSpPr>
        <p:spPr>
          <a:xfrm>
            <a:off x="7563177" y="5626113"/>
            <a:ext cx="2379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500" b="1">
                <a:latin typeface="+mn-ea"/>
              </a:rPr>
              <a:t>④ generate answer</a:t>
            </a:r>
            <a:endParaRPr kumimoji="1" lang="ko-Kore-KR" altLang="en-US" sz="1500" b="1"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7DA29F-3A1C-91C2-277D-06F1D22799E6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A481BBE-9644-5A35-3D52-653963C557ED}"/>
              </a:ext>
            </a:extLst>
          </p:cNvPr>
          <p:cNvSpPr/>
          <p:nvPr/>
        </p:nvSpPr>
        <p:spPr>
          <a:xfrm>
            <a:off x="5247634" y="117987"/>
            <a:ext cx="3950312" cy="218782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CFBC89E6-594F-6255-EAD4-B1F8DDCF9C6A}"/>
              </a:ext>
            </a:extLst>
          </p:cNvPr>
          <p:cNvCxnSpPr>
            <a:cxnSpLocks/>
          </p:cNvCxnSpPr>
          <p:nvPr/>
        </p:nvCxnSpPr>
        <p:spPr>
          <a:xfrm flipH="1">
            <a:off x="5247634" y="5394057"/>
            <a:ext cx="707568" cy="0"/>
          </a:xfrm>
          <a:prstGeom prst="straightConnector1">
            <a:avLst/>
          </a:prstGeom>
          <a:ln w="508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07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D17334E-1885-256F-4735-3A8612AC3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43" y="1077381"/>
            <a:ext cx="8106974" cy="5723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B02F15-2E53-A839-F8C6-E47FBE32A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62" y="1077381"/>
            <a:ext cx="8218335" cy="5723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070C08-6281-F165-9268-502E15F5C17C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sz="3000" b="1">
                <a:latin typeface="+mn-ea"/>
              </a:rPr>
              <a:t>PDF </a:t>
            </a:r>
            <a:r>
              <a:rPr kumimoji="1" lang="ko-KR" altLang="en-US" sz="3000" b="1">
                <a:latin typeface="+mn-ea"/>
              </a:rPr>
              <a:t>검색 서비스</a:t>
            </a:r>
            <a:endParaRPr kumimoji="1" lang="ko-Kore-KR" altLang="en-US" sz="3000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41EA5-2283-FD67-9074-67A23B107C87}"/>
              </a:ext>
            </a:extLst>
          </p:cNvPr>
          <p:cNvSpPr txBox="1"/>
          <p:nvPr/>
        </p:nvSpPr>
        <p:spPr>
          <a:xfrm>
            <a:off x="704193" y="1171168"/>
            <a:ext cx="10930759" cy="4964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>
                <a:latin typeface="+mn-ea"/>
              </a:rPr>
              <a:t>•</a:t>
            </a:r>
            <a:r>
              <a:rPr kumimoji="1" lang="ko-KR" altLang="en-US" sz="2000">
                <a:latin typeface="+mn-ea"/>
              </a:rPr>
              <a:t> 검색 화면</a:t>
            </a:r>
            <a:endParaRPr kumimoji="1" lang="en-US" altLang="ko-KR" sz="2000"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BA3BF8-B0D0-68D1-F911-F070E764F411}"/>
              </a:ext>
            </a:extLst>
          </p:cNvPr>
          <p:cNvSpPr/>
          <p:nvPr/>
        </p:nvSpPr>
        <p:spPr>
          <a:xfrm>
            <a:off x="3568890" y="5686832"/>
            <a:ext cx="272954" cy="31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96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D1B584-4A10-9E86-AF91-CBC18DD72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" y="1077381"/>
            <a:ext cx="8218335" cy="5723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000" b="1">
                <a:latin typeface="+mn-ea"/>
              </a:rPr>
              <a:t>검색 화면</a:t>
            </a:r>
            <a:endParaRPr kumimoji="1" lang="ko-Kore-KR" altLang="en-US" sz="3000" b="1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17334E-1885-256F-4735-3A8612AC3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43" y="1077381"/>
            <a:ext cx="8106974" cy="5723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BE4B44-9CCA-BFDE-A721-A01628C2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62" y="1077381"/>
            <a:ext cx="8218335" cy="572388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81C2A2-224B-B98F-CFCB-70C86EB27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15" y="1995494"/>
            <a:ext cx="6184352" cy="4653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F85378-00E6-7949-5EF6-9F349DD10091}"/>
              </a:ext>
            </a:extLst>
          </p:cNvPr>
          <p:cNvSpPr/>
          <p:nvPr/>
        </p:nvSpPr>
        <p:spPr>
          <a:xfrm>
            <a:off x="3568890" y="5686832"/>
            <a:ext cx="272954" cy="31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9346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-0.18438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208 L -0.18698 0.0032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49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1D9CB-3E56-66EE-839E-5425980113F4}"/>
              </a:ext>
            </a:extLst>
          </p:cNvPr>
          <p:cNvSpPr txBox="1"/>
          <p:nvPr/>
        </p:nvSpPr>
        <p:spPr>
          <a:xfrm>
            <a:off x="704193" y="472965"/>
            <a:ext cx="6478805" cy="594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3000" b="1">
                <a:latin typeface="+mn-ea"/>
              </a:rPr>
              <a:t>검색 화면</a:t>
            </a:r>
            <a:endParaRPr kumimoji="1" lang="ko-Kore-KR" altLang="en-US" sz="3000" b="1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2FAFD-FD00-A2EB-DB5C-9A28D89A2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9" y="1077381"/>
            <a:ext cx="8218335" cy="5723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A32D92-D63B-4001-1FC4-DD2E4CD7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15" y="1995494"/>
            <a:ext cx="6184352" cy="4653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F09F8F8-79CB-BCBB-C6BD-EBD732D81022}"/>
              </a:ext>
            </a:extLst>
          </p:cNvPr>
          <p:cNvSpPr/>
          <p:nvPr/>
        </p:nvSpPr>
        <p:spPr>
          <a:xfrm>
            <a:off x="989262" y="3419393"/>
            <a:ext cx="2736000" cy="180000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E4164C-5456-DAB5-C70E-BC4AEA791F4E}"/>
              </a:ext>
            </a:extLst>
          </p:cNvPr>
          <p:cNvSpPr/>
          <p:nvPr/>
        </p:nvSpPr>
        <p:spPr>
          <a:xfrm>
            <a:off x="6215296" y="2576934"/>
            <a:ext cx="2016000" cy="173621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E6E370-C97D-FB75-3B06-8042031EC7C1}"/>
              </a:ext>
            </a:extLst>
          </p:cNvPr>
          <p:cNvSpPr/>
          <p:nvPr/>
        </p:nvSpPr>
        <p:spPr>
          <a:xfrm>
            <a:off x="991189" y="3571793"/>
            <a:ext cx="1440000" cy="180000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6640AB-A0DE-E8B7-68D0-83B016287FB1}"/>
              </a:ext>
            </a:extLst>
          </p:cNvPr>
          <p:cNvSpPr/>
          <p:nvPr/>
        </p:nvSpPr>
        <p:spPr>
          <a:xfrm>
            <a:off x="6217224" y="2706184"/>
            <a:ext cx="1116000" cy="173621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B181BA-E19E-4E30-B53A-81C3CF14F0C6}"/>
              </a:ext>
            </a:extLst>
          </p:cNvPr>
          <p:cNvSpPr/>
          <p:nvPr/>
        </p:nvSpPr>
        <p:spPr>
          <a:xfrm>
            <a:off x="993118" y="3712618"/>
            <a:ext cx="3708000" cy="180000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D420BE-BF74-1E16-F22C-D4EB25EE51FF}"/>
              </a:ext>
            </a:extLst>
          </p:cNvPr>
          <p:cNvSpPr/>
          <p:nvPr/>
        </p:nvSpPr>
        <p:spPr>
          <a:xfrm>
            <a:off x="6215296" y="4010692"/>
            <a:ext cx="2903315" cy="285161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F2A0A-4697-936B-B371-D4CD4048E933}"/>
              </a:ext>
            </a:extLst>
          </p:cNvPr>
          <p:cNvSpPr/>
          <p:nvPr/>
        </p:nvSpPr>
        <p:spPr>
          <a:xfrm>
            <a:off x="6185800" y="5426740"/>
            <a:ext cx="3215784" cy="404766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96413A-3FB2-3E9B-0C33-CA27C1F91969}"/>
              </a:ext>
            </a:extLst>
          </p:cNvPr>
          <p:cNvSpPr/>
          <p:nvPr/>
        </p:nvSpPr>
        <p:spPr>
          <a:xfrm>
            <a:off x="989262" y="3879767"/>
            <a:ext cx="4140000" cy="468000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0CA25B-FAB9-38F8-98FE-4026BF17BC0B}"/>
              </a:ext>
            </a:extLst>
          </p:cNvPr>
          <p:cNvSpPr/>
          <p:nvPr/>
        </p:nvSpPr>
        <p:spPr>
          <a:xfrm>
            <a:off x="989262" y="4323586"/>
            <a:ext cx="4824000" cy="468000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85C678-D3FE-CCA5-9E36-D9D5447090C8}"/>
              </a:ext>
            </a:extLst>
          </p:cNvPr>
          <p:cNvSpPr/>
          <p:nvPr/>
        </p:nvSpPr>
        <p:spPr>
          <a:xfrm>
            <a:off x="6185800" y="5869873"/>
            <a:ext cx="5111789" cy="404766"/>
          </a:xfrm>
          <a:prstGeom prst="rect">
            <a:avLst/>
          </a:prstGeom>
          <a:solidFill>
            <a:srgbClr val="FF7E7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BA75B-A3AB-555C-9988-3E91AD9F23B9}"/>
              </a:ext>
            </a:extLst>
          </p:cNvPr>
          <p:cNvSpPr/>
          <p:nvPr/>
        </p:nvSpPr>
        <p:spPr>
          <a:xfrm>
            <a:off x="1289713" y="5644106"/>
            <a:ext cx="272954" cy="319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806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389</Words>
  <Application>Microsoft Macintosh PowerPoint</Application>
  <PresentationFormat>Widescreen</PresentationFormat>
  <Paragraphs>104</Paragraphs>
  <Slides>15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왕성현</dc:creator>
  <cp:lastModifiedBy>노윤정</cp:lastModifiedBy>
  <cp:revision>12</cp:revision>
  <dcterms:created xsi:type="dcterms:W3CDTF">2023-09-25T03:09:36Z</dcterms:created>
  <dcterms:modified xsi:type="dcterms:W3CDTF">2023-10-10T11:02:14Z</dcterms:modified>
</cp:coreProperties>
</file>